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1" r:id="rId2"/>
    <p:sldId id="287" r:id="rId3"/>
    <p:sldId id="300" r:id="rId4"/>
    <p:sldId id="313" r:id="rId5"/>
    <p:sldId id="314" r:id="rId6"/>
    <p:sldId id="315" r:id="rId7"/>
    <p:sldId id="346" r:id="rId8"/>
    <p:sldId id="347" r:id="rId9"/>
    <p:sldId id="335" r:id="rId10"/>
    <p:sldId id="342" r:id="rId11"/>
    <p:sldId id="343" r:id="rId12"/>
    <p:sldId id="344" r:id="rId13"/>
    <p:sldId id="345" r:id="rId14"/>
    <p:sldId id="280" r:id="rId15"/>
    <p:sldId id="301" r:id="rId16"/>
    <p:sldId id="294" r:id="rId17"/>
    <p:sldId id="309" r:id="rId18"/>
    <p:sldId id="327" r:id="rId19"/>
    <p:sldId id="336" r:id="rId20"/>
    <p:sldId id="337" r:id="rId21"/>
    <p:sldId id="339" r:id="rId22"/>
    <p:sldId id="325" r:id="rId23"/>
    <p:sldId id="295" r:id="rId24"/>
    <p:sldId id="332" r:id="rId25"/>
    <p:sldId id="333" r:id="rId26"/>
    <p:sldId id="334" r:id="rId2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6600"/>
    <a:srgbClr val="4BBB8B"/>
    <a:srgbClr val="009900"/>
    <a:srgbClr val="33CC33"/>
    <a:srgbClr val="FBA377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84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26"/>
    </p:cViewPr>
  </p:sorterViewPr>
  <p:notesViewPr>
    <p:cSldViewPr>
      <p:cViewPr varScale="1">
        <p:scale>
          <a:sx n="52" d="100"/>
          <a:sy n="52" d="100"/>
        </p:scale>
        <p:origin x="-33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2E571C-DE90-4679-BF0B-984E7EB4216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6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DA38AF-A9D2-4BF2-8E8E-F640DD4715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473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52BDF-F98A-4732-A18F-F6A63213B1F8}" type="slidenum">
              <a:rPr lang="en-GB"/>
              <a:pPr/>
              <a:t>9</a:t>
            </a:fld>
            <a:endParaRPr lang="en-GB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CDD122-23A1-4C74-A970-C435EAC0691F}" type="slidenum">
              <a:rPr lang="en-GB"/>
              <a:pPr/>
              <a:t>22</a:t>
            </a:fld>
            <a:endParaRPr lang="en-GB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0EB1C-DB04-4B7E-BEF2-3DAD7320120E}" type="slidenum">
              <a:rPr lang="en-GB"/>
              <a:pPr/>
              <a:t>24</a:t>
            </a:fld>
            <a:endParaRPr lang="en-GB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49EA3-BACC-42F3-BFD5-6D4CA4C0CF2D}" type="slidenum">
              <a:rPr lang="en-GB"/>
              <a:pPr/>
              <a:t>25</a:t>
            </a:fld>
            <a:endParaRPr lang="en-GB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97ED8-979F-4F0C-94FD-5592BE6C162F}" type="slidenum">
              <a:rPr lang="en-GB"/>
              <a:pPr/>
              <a:t>26</a:t>
            </a:fld>
            <a:endParaRPr lang="en-GB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67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267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762000"/>
            <a:ext cx="8686800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6019800"/>
            <a:ext cx="8737600" cy="676275"/>
            <a:chOff x="144" y="3792"/>
            <a:chExt cx="5504" cy="426"/>
          </a:xfrm>
        </p:grpSpPr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144" y="4128"/>
              <a:ext cx="465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944" y="3792"/>
              <a:ext cx="70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8C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l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74700"/>
            <a:ext cx="5029200" cy="487997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spect="1" noChangeArrowheads="1"/>
          </p:cNvSpPr>
          <p:nvPr/>
        </p:nvSpPr>
        <p:spPr bwMode="auto">
          <a:xfrm>
            <a:off x="228600" y="1295400"/>
            <a:ext cx="8534400" cy="4648200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400" dirty="0" smtClean="0"/>
              <a:t>Убедиться что продукт имеет </a:t>
            </a:r>
            <a:r>
              <a:rPr lang="en-GB" sz="2400" dirty="0" smtClean="0"/>
              <a:t>CE </a:t>
            </a:r>
            <a:r>
              <a:rPr lang="ru-RU" sz="2400" dirty="0" smtClean="0"/>
              <a:t>маркировку</a:t>
            </a:r>
            <a:endParaRPr lang="en-GB" sz="2400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400" dirty="0" smtClean="0"/>
              <a:t>Характеристики входящего продукта не меняются после резки</a:t>
            </a:r>
            <a:endParaRPr lang="en-GB" sz="2400" dirty="0" smtClean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GB" sz="2000" dirty="0" smtClean="0">
                <a:solidFill>
                  <a:srgbClr val="009900"/>
                </a:solidFill>
              </a:rPr>
              <a:t>‘</a:t>
            </a:r>
            <a:r>
              <a:rPr lang="ru-RU" sz="2000" dirty="0" smtClean="0">
                <a:solidFill>
                  <a:srgbClr val="009900"/>
                </a:solidFill>
              </a:rPr>
              <a:t>Передать</a:t>
            </a:r>
            <a:r>
              <a:rPr lang="en-GB" sz="2000" dirty="0" smtClean="0">
                <a:solidFill>
                  <a:srgbClr val="009900"/>
                </a:solidFill>
              </a:rPr>
              <a:t>’ </a:t>
            </a:r>
            <a:r>
              <a:rPr lang="ru-RU" sz="2000" dirty="0" smtClean="0">
                <a:solidFill>
                  <a:srgbClr val="009900"/>
                </a:solidFill>
              </a:rPr>
              <a:t>информацию о </a:t>
            </a:r>
            <a:r>
              <a:rPr lang="en-GB" sz="2000" dirty="0" smtClean="0">
                <a:solidFill>
                  <a:srgbClr val="009900"/>
                </a:solidFill>
              </a:rPr>
              <a:t>CE </a:t>
            </a:r>
            <a:r>
              <a:rPr lang="ru-RU" sz="2000" dirty="0" smtClean="0">
                <a:solidFill>
                  <a:srgbClr val="009900"/>
                </a:solidFill>
              </a:rPr>
              <a:t>маркировке</a:t>
            </a:r>
            <a:r>
              <a:rPr lang="en-GB" sz="2000" dirty="0" smtClean="0">
                <a:solidFill>
                  <a:srgbClr val="009900"/>
                </a:solidFill>
              </a:rPr>
              <a:t> </a:t>
            </a:r>
            <a:r>
              <a:rPr lang="ru-RU" sz="2000" dirty="0" smtClean="0">
                <a:solidFill>
                  <a:srgbClr val="009900"/>
                </a:solidFill>
              </a:rPr>
              <a:t>от производителя</a:t>
            </a:r>
            <a:endParaRPr lang="en-GB" sz="2000" dirty="0">
              <a:solidFill>
                <a:srgbClr val="0099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400" dirty="0" smtClean="0"/>
              <a:t>Обеспечить контроль производства</a:t>
            </a:r>
            <a:r>
              <a:rPr lang="en-GB" sz="2400" dirty="0" smtClean="0"/>
              <a:t> </a:t>
            </a:r>
            <a:r>
              <a:rPr lang="ru-RU" sz="2400" dirty="0" smtClean="0"/>
              <a:t>для</a:t>
            </a:r>
            <a:r>
              <a:rPr lang="en-GB" sz="2400" dirty="0" smtClean="0"/>
              <a:t> </a:t>
            </a:r>
            <a:r>
              <a:rPr lang="ru-RU" sz="2400" dirty="0" smtClean="0"/>
              <a:t>размеров в соответствии с</a:t>
            </a:r>
            <a:r>
              <a:rPr lang="en-GB" sz="2400" dirty="0" smtClean="0"/>
              <a:t> </a:t>
            </a:r>
            <a:r>
              <a:rPr lang="en-GB" sz="2400" dirty="0"/>
              <a:t>EN </a:t>
            </a:r>
            <a:r>
              <a:rPr lang="en-GB" sz="2400" dirty="0" smtClean="0"/>
              <a:t>572</a:t>
            </a:r>
            <a:r>
              <a:rPr lang="ru-RU" sz="2400" dirty="0" smtClean="0"/>
              <a:t> частей </a:t>
            </a:r>
            <a:r>
              <a:rPr lang="en-GB" sz="2400" dirty="0" smtClean="0"/>
              <a:t>8</a:t>
            </a:r>
            <a:r>
              <a:rPr lang="ru-RU" sz="2400" dirty="0" smtClean="0"/>
              <a:t> и </a:t>
            </a:r>
            <a:r>
              <a:rPr lang="en-GB" sz="2400" dirty="0" smtClean="0"/>
              <a:t>9</a:t>
            </a:r>
            <a:endParaRPr lang="en-GB" sz="2400" dirty="0">
              <a:solidFill>
                <a:srgbClr val="00990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ru-RU" sz="2000" dirty="0" smtClean="0">
                <a:solidFill>
                  <a:srgbClr val="009900"/>
                </a:solidFill>
              </a:rPr>
              <a:t>Толщина</a:t>
            </a:r>
            <a:r>
              <a:rPr lang="en-GB" sz="2000" dirty="0" smtClean="0">
                <a:solidFill>
                  <a:srgbClr val="009900"/>
                </a:solidFill>
              </a:rPr>
              <a:t> (</a:t>
            </a:r>
            <a:r>
              <a:rPr lang="ru-RU" sz="2000" dirty="0" smtClean="0">
                <a:solidFill>
                  <a:srgbClr val="009900"/>
                </a:solidFill>
              </a:rPr>
              <a:t>визуальная проверка</a:t>
            </a:r>
            <a:r>
              <a:rPr lang="en-GB" sz="2000" dirty="0" smtClean="0">
                <a:solidFill>
                  <a:srgbClr val="009900"/>
                </a:solidFill>
              </a:rPr>
              <a:t>)</a:t>
            </a:r>
            <a:endParaRPr lang="en-GB" sz="2000" dirty="0">
              <a:solidFill>
                <a:srgbClr val="00990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ru-RU" sz="2000" dirty="0" smtClean="0">
                <a:solidFill>
                  <a:srgbClr val="009900"/>
                </a:solidFill>
              </a:rPr>
              <a:t>Габаритные размеры</a:t>
            </a:r>
            <a:r>
              <a:rPr lang="en-GB" sz="2000" dirty="0" smtClean="0">
                <a:solidFill>
                  <a:srgbClr val="009900"/>
                </a:solidFill>
              </a:rPr>
              <a:t> (</a:t>
            </a:r>
            <a:r>
              <a:rPr lang="ru-RU" sz="2000" dirty="0" smtClean="0">
                <a:solidFill>
                  <a:srgbClr val="009900"/>
                </a:solidFill>
              </a:rPr>
              <a:t>измерение</a:t>
            </a:r>
            <a:r>
              <a:rPr lang="en-GB" sz="2000" dirty="0" smtClean="0">
                <a:solidFill>
                  <a:srgbClr val="009900"/>
                </a:solidFill>
              </a:rPr>
              <a:t>)</a:t>
            </a:r>
            <a:endParaRPr lang="en-GB" sz="2000" dirty="0">
              <a:solidFill>
                <a:srgbClr val="00990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ru-RU" sz="2000" dirty="0" smtClean="0">
                <a:solidFill>
                  <a:srgbClr val="009900"/>
                </a:solidFill>
              </a:rPr>
              <a:t>Визуальное</a:t>
            </a:r>
            <a:r>
              <a:rPr lang="en-GB" sz="2000" dirty="0" smtClean="0">
                <a:solidFill>
                  <a:srgbClr val="009900"/>
                </a:solidFill>
              </a:rPr>
              <a:t>/</a:t>
            </a:r>
            <a:r>
              <a:rPr lang="ru-RU" sz="2000" dirty="0" smtClean="0">
                <a:solidFill>
                  <a:srgbClr val="009900"/>
                </a:solidFill>
              </a:rPr>
              <a:t>оптическое</a:t>
            </a:r>
            <a:r>
              <a:rPr lang="en-GB" sz="2000" dirty="0" smtClean="0">
                <a:solidFill>
                  <a:srgbClr val="009900"/>
                </a:solidFill>
              </a:rPr>
              <a:t> </a:t>
            </a:r>
            <a:r>
              <a:rPr lang="ru-RU" sz="2000" dirty="0" smtClean="0">
                <a:solidFill>
                  <a:srgbClr val="009900"/>
                </a:solidFill>
              </a:rPr>
              <a:t>качество</a:t>
            </a:r>
            <a:r>
              <a:rPr lang="en-GB" sz="2000" dirty="0" smtClean="0">
                <a:solidFill>
                  <a:srgbClr val="009900"/>
                </a:solidFill>
              </a:rPr>
              <a:t> (</a:t>
            </a:r>
            <a:r>
              <a:rPr lang="ru-RU" sz="2000" dirty="0">
                <a:solidFill>
                  <a:srgbClr val="009900"/>
                </a:solidFill>
              </a:rPr>
              <a:t>визуальная проверка</a:t>
            </a:r>
            <a:r>
              <a:rPr lang="en-GB" sz="2000" dirty="0" smtClean="0">
                <a:solidFill>
                  <a:srgbClr val="009900"/>
                </a:solidFill>
              </a:rPr>
              <a:t>)</a:t>
            </a:r>
            <a:endParaRPr lang="en-GB" sz="2000" dirty="0"/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228600" y="106363"/>
            <a:ext cx="861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должны сделать продавцы</a:t>
            </a:r>
            <a:r>
              <a:rPr lang="en-GB" sz="32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en-GB" sz="3200" b="1" dirty="0">
              <a:solidFill>
                <a:srgbClr val="4BBB8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spect="1" noChangeArrowheads="1"/>
          </p:cNvSpPr>
          <p:nvPr/>
        </p:nvSpPr>
        <p:spPr bwMode="auto">
          <a:xfrm>
            <a:off x="228600" y="764704"/>
            <a:ext cx="8534400" cy="5040560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400" dirty="0" smtClean="0"/>
              <a:t>Получить копию </a:t>
            </a:r>
            <a:r>
              <a:rPr lang="en-GB" sz="2400" dirty="0" smtClean="0"/>
              <a:t>EN </a:t>
            </a:r>
            <a:r>
              <a:rPr lang="en-GB" sz="2400" dirty="0"/>
              <a:t>12150 </a:t>
            </a:r>
            <a:r>
              <a:rPr lang="ru-RU" sz="2400" dirty="0" smtClean="0"/>
              <a:t>частей</a:t>
            </a:r>
            <a:r>
              <a:rPr lang="en-GB" sz="2400" dirty="0" smtClean="0"/>
              <a:t> 1</a:t>
            </a:r>
            <a:r>
              <a:rPr lang="ru-RU" sz="2400" dirty="0" smtClean="0"/>
              <a:t> и </a:t>
            </a:r>
            <a:r>
              <a:rPr lang="en-GB" sz="2400" dirty="0" smtClean="0"/>
              <a:t>2</a:t>
            </a:r>
            <a:endParaRPr lang="en-GB" sz="2400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400" dirty="0" smtClean="0"/>
              <a:t>Подготовить описание продукта</a:t>
            </a:r>
            <a:endParaRPr lang="en-GB" sz="2400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400" dirty="0" smtClean="0"/>
              <a:t>Настроить контроль производства в соответствии с </a:t>
            </a:r>
            <a:r>
              <a:rPr lang="en-GB" sz="2400" dirty="0" smtClean="0"/>
              <a:t>EN </a:t>
            </a:r>
            <a:r>
              <a:rPr lang="en-GB" sz="2400" dirty="0"/>
              <a:t>12150-2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400" dirty="0" smtClean="0"/>
              <a:t>Передать образцы для изначального </a:t>
            </a:r>
            <a:r>
              <a:rPr lang="ru-RU" sz="2400" dirty="0"/>
              <a:t>типового </a:t>
            </a:r>
            <a:r>
              <a:rPr lang="ru-RU" sz="2400" dirty="0" smtClean="0"/>
              <a:t>тестирования в уполномоченный орган</a:t>
            </a:r>
            <a:endParaRPr lang="en-GB" sz="2400" dirty="0" smtClean="0">
              <a:solidFill>
                <a:schemeClr val="bg2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GB" sz="2000" dirty="0" smtClean="0">
                <a:solidFill>
                  <a:srgbClr val="009900"/>
                </a:solidFill>
              </a:rPr>
              <a:t>“</a:t>
            </a:r>
            <a:r>
              <a:rPr lang="ru-RU" sz="2000" dirty="0" smtClean="0">
                <a:solidFill>
                  <a:srgbClr val="009900"/>
                </a:solidFill>
              </a:rPr>
              <a:t>Доказать, что продукт является продуктом</a:t>
            </a:r>
            <a:r>
              <a:rPr lang="en-GB" sz="2000" dirty="0" smtClean="0">
                <a:solidFill>
                  <a:srgbClr val="009900"/>
                </a:solidFill>
              </a:rPr>
              <a:t>” (</a:t>
            </a:r>
            <a:r>
              <a:rPr lang="ru-RU" sz="2000" dirty="0" smtClean="0">
                <a:solidFill>
                  <a:srgbClr val="009900"/>
                </a:solidFill>
              </a:rPr>
              <a:t>разбиение</a:t>
            </a:r>
            <a:r>
              <a:rPr lang="en-GB" sz="2000" dirty="0" smtClean="0">
                <a:solidFill>
                  <a:srgbClr val="009900"/>
                </a:solidFill>
              </a:rPr>
              <a:t>/</a:t>
            </a:r>
            <a:r>
              <a:rPr lang="ru-RU" sz="2000" dirty="0" smtClean="0">
                <a:solidFill>
                  <a:srgbClr val="009900"/>
                </a:solidFill>
              </a:rPr>
              <a:t>механическая устойчивость</a:t>
            </a:r>
            <a:r>
              <a:rPr lang="en-GB" sz="2000" dirty="0" smtClean="0">
                <a:solidFill>
                  <a:srgbClr val="009900"/>
                </a:solidFill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ru-RU" sz="2000" dirty="0" smtClean="0">
                <a:solidFill>
                  <a:srgbClr val="009900"/>
                </a:solidFill>
              </a:rPr>
              <a:t>Для любых заявленных свойств</a:t>
            </a:r>
            <a:r>
              <a:rPr lang="en-GB" sz="2000" dirty="0" smtClean="0">
                <a:solidFill>
                  <a:srgbClr val="009900"/>
                </a:solidFill>
              </a:rPr>
              <a:t> (</a:t>
            </a:r>
            <a:r>
              <a:rPr lang="ru-RU" sz="2000" dirty="0" smtClean="0">
                <a:solidFill>
                  <a:srgbClr val="009900"/>
                </a:solidFill>
              </a:rPr>
              <a:t>например,</a:t>
            </a:r>
            <a:r>
              <a:rPr lang="en-GB" sz="2000" dirty="0" smtClean="0">
                <a:solidFill>
                  <a:srgbClr val="009900"/>
                </a:solidFill>
              </a:rPr>
              <a:t> </a:t>
            </a:r>
            <a:r>
              <a:rPr lang="ru-RU" sz="2000" dirty="0" err="1" smtClean="0">
                <a:solidFill>
                  <a:srgbClr val="009900"/>
                </a:solidFill>
              </a:rPr>
              <a:t>ударопрочность</a:t>
            </a:r>
            <a:r>
              <a:rPr lang="ru-RU" sz="2000" dirty="0" smtClean="0">
                <a:solidFill>
                  <a:srgbClr val="009900"/>
                </a:solidFill>
              </a:rPr>
              <a:t>, измеряемая ударом маятника, в случае с</a:t>
            </a:r>
            <a:r>
              <a:rPr lang="en-GB" sz="2000" dirty="0" smtClean="0">
                <a:solidFill>
                  <a:srgbClr val="009900"/>
                </a:solidFill>
              </a:rPr>
              <a:t> EN </a:t>
            </a:r>
            <a:r>
              <a:rPr lang="en-GB" sz="2000" dirty="0">
                <a:solidFill>
                  <a:srgbClr val="009900"/>
                </a:solidFill>
              </a:rPr>
              <a:t>12600)</a:t>
            </a:r>
            <a:r>
              <a:rPr lang="en-GB" sz="2000" dirty="0">
                <a:solidFill>
                  <a:srgbClr val="008C00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400" dirty="0" smtClean="0"/>
              <a:t>Создать техническую базу с поддерживающей документацией </a:t>
            </a:r>
            <a:r>
              <a:rPr lang="en-GB" sz="2400" dirty="0" smtClean="0"/>
              <a:t>(</a:t>
            </a:r>
            <a:r>
              <a:rPr lang="ru-RU" sz="2400" dirty="0" smtClean="0"/>
              <a:t>например,</a:t>
            </a:r>
            <a:r>
              <a:rPr lang="en-GB" sz="2400" dirty="0" smtClean="0"/>
              <a:t> </a:t>
            </a:r>
            <a:r>
              <a:rPr lang="ru-RU" sz="2400" dirty="0" smtClean="0"/>
              <a:t>описание продукта</a:t>
            </a:r>
            <a:r>
              <a:rPr lang="en-GB" sz="2400" dirty="0" smtClean="0"/>
              <a:t>, </a:t>
            </a:r>
            <a:r>
              <a:rPr lang="ru-RU" sz="2400" dirty="0" smtClean="0"/>
              <a:t>отчеты о тестировании</a:t>
            </a:r>
            <a:r>
              <a:rPr lang="en-GB" sz="2400" dirty="0" smtClean="0"/>
              <a:t>, </a:t>
            </a:r>
            <a:r>
              <a:rPr lang="ru-RU" sz="2400" dirty="0" smtClean="0"/>
              <a:t>декларация соответствия</a:t>
            </a:r>
            <a:r>
              <a:rPr lang="en-GB" sz="2400" dirty="0" smtClean="0"/>
              <a:t> </a:t>
            </a:r>
            <a:r>
              <a:rPr lang="ru-RU" sz="2400" dirty="0" smtClean="0"/>
              <a:t>и т.д.</a:t>
            </a:r>
            <a:r>
              <a:rPr lang="en-GB" sz="2400" dirty="0" smtClean="0"/>
              <a:t>)</a:t>
            </a:r>
            <a:endParaRPr lang="en-GB" sz="2400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GB" sz="2400" i="1" dirty="0"/>
              <a:t>	</a:t>
            </a:r>
            <a:r>
              <a:rPr lang="ru-RU" sz="2000" i="1" dirty="0" smtClean="0"/>
              <a:t>Окончательная ответственность за обеспечение соответствия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ru-RU" sz="2000" i="1" dirty="0" smtClean="0"/>
              <a:t>	закаленного стекла стандарту лежит на переработчике</a:t>
            </a:r>
            <a:endParaRPr lang="en-GB" sz="2000" i="1" dirty="0"/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228600" y="106363"/>
            <a:ext cx="861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должны сделать </a:t>
            </a:r>
            <a:r>
              <a:rPr lang="ru-RU" sz="32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переработчики</a:t>
            </a:r>
            <a:r>
              <a:rPr lang="en-GB" sz="32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en-GB" sz="3200" b="1" dirty="0">
              <a:solidFill>
                <a:srgbClr val="4BBB8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spect="1" noChangeArrowheads="1"/>
          </p:cNvSpPr>
          <p:nvPr/>
        </p:nvSpPr>
        <p:spPr bwMode="auto">
          <a:xfrm>
            <a:off x="228600" y="1295400"/>
            <a:ext cx="8534400" cy="4941912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GB" sz="200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GB" sz="2400" b="1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endParaRPr lang="en-GB" sz="2400">
              <a:solidFill>
                <a:schemeClr val="bg2"/>
              </a:solidFill>
            </a:endParaRP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228600" y="106363"/>
            <a:ext cx="861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Страны с необязательной </a:t>
            </a:r>
            <a:r>
              <a:rPr lang="en-GB" sz="32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 </a:t>
            </a:r>
            <a:r>
              <a:rPr lang="ru-RU" sz="32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маркировкой</a:t>
            </a:r>
            <a:endParaRPr lang="en-GB" sz="3200" b="1" dirty="0">
              <a:solidFill>
                <a:srgbClr val="4BBB8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7848600" cy="483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 smtClean="0"/>
              <a:t>4 страны решили</a:t>
            </a:r>
            <a:r>
              <a:rPr lang="en-GB" dirty="0" smtClean="0"/>
              <a:t> </a:t>
            </a:r>
            <a:r>
              <a:rPr lang="ru-RU" dirty="0" smtClean="0"/>
              <a:t>не делать </a:t>
            </a:r>
            <a:r>
              <a:rPr lang="en-GB" dirty="0" smtClean="0"/>
              <a:t>CE </a:t>
            </a:r>
            <a:r>
              <a:rPr lang="ru-RU" dirty="0" smtClean="0"/>
              <a:t>маркировку конечного продукта</a:t>
            </a:r>
            <a:r>
              <a:rPr lang="en-GB" dirty="0" smtClean="0"/>
              <a:t> </a:t>
            </a:r>
            <a:r>
              <a:rPr lang="ru-RU" dirty="0" smtClean="0"/>
              <a:t>обязательной</a:t>
            </a:r>
            <a:r>
              <a:rPr lang="en-GB" dirty="0" smtClean="0"/>
              <a:t>:</a:t>
            </a:r>
            <a:endParaRPr lang="en-GB" dirty="0"/>
          </a:p>
          <a:p>
            <a:pPr>
              <a:buFontTx/>
              <a:buChar char="•"/>
            </a:pPr>
            <a:r>
              <a:rPr lang="en-GB" dirty="0"/>
              <a:t> </a:t>
            </a:r>
            <a:r>
              <a:rPr lang="ru-RU" dirty="0" smtClean="0"/>
              <a:t>Великобритания</a:t>
            </a:r>
            <a:endParaRPr lang="en-GB" dirty="0"/>
          </a:p>
          <a:p>
            <a:pPr>
              <a:buFontTx/>
              <a:buChar char="•"/>
            </a:pPr>
            <a:r>
              <a:rPr lang="en-GB" dirty="0"/>
              <a:t> </a:t>
            </a:r>
            <a:r>
              <a:rPr lang="ru-RU" dirty="0" smtClean="0"/>
              <a:t>Ирландия</a:t>
            </a:r>
            <a:endParaRPr lang="en-GB" dirty="0"/>
          </a:p>
          <a:p>
            <a:pPr>
              <a:buFontTx/>
              <a:buChar char="•"/>
            </a:pPr>
            <a:r>
              <a:rPr lang="en-GB" dirty="0"/>
              <a:t> </a:t>
            </a:r>
            <a:r>
              <a:rPr lang="ru-RU" dirty="0" smtClean="0"/>
              <a:t>Швеция</a:t>
            </a:r>
            <a:endParaRPr lang="en-GB" dirty="0"/>
          </a:p>
          <a:p>
            <a:pPr>
              <a:buFontTx/>
              <a:buChar char="•"/>
            </a:pPr>
            <a:r>
              <a:rPr lang="en-GB" dirty="0"/>
              <a:t> </a:t>
            </a:r>
            <a:r>
              <a:rPr lang="ru-RU" dirty="0" smtClean="0"/>
              <a:t>Финляндия</a:t>
            </a:r>
            <a:endParaRPr lang="en-GB" dirty="0"/>
          </a:p>
          <a:p>
            <a:endParaRPr lang="en-GB" dirty="0"/>
          </a:p>
          <a:p>
            <a:r>
              <a:rPr lang="ru-RU" dirty="0" smtClean="0"/>
              <a:t>Однако</a:t>
            </a:r>
            <a:r>
              <a:rPr lang="en-GB" dirty="0" smtClean="0"/>
              <a:t>, </a:t>
            </a:r>
            <a:r>
              <a:rPr lang="ru-RU" dirty="0" smtClean="0"/>
              <a:t>обязательными являются </a:t>
            </a:r>
            <a:r>
              <a:rPr lang="ru-RU" dirty="0" err="1" smtClean="0"/>
              <a:t>требовония</a:t>
            </a:r>
            <a:r>
              <a:rPr lang="ru-RU" dirty="0"/>
              <a:t> </a:t>
            </a:r>
            <a:r>
              <a:rPr lang="ru-RU" dirty="0" smtClean="0"/>
              <a:t>директивы о </a:t>
            </a:r>
            <a:r>
              <a:rPr lang="ru-RU" dirty="0" err="1" smtClean="0"/>
              <a:t>стоительных</a:t>
            </a:r>
            <a:r>
              <a:rPr lang="ru-RU" dirty="0" smtClean="0"/>
              <a:t> товарах (</a:t>
            </a:r>
            <a:r>
              <a:rPr lang="en-GB" dirty="0" smtClean="0"/>
              <a:t>CPD</a:t>
            </a:r>
            <a:r>
              <a:rPr lang="ru-RU" dirty="0" smtClean="0"/>
              <a:t>), выполняемые путем соответствия продуктовому стандарту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spect="1" noChangeArrowheads="1"/>
          </p:cNvSpPr>
          <p:nvPr/>
        </p:nvSpPr>
        <p:spPr bwMode="auto">
          <a:xfrm>
            <a:off x="228600" y="1295400"/>
            <a:ext cx="8534400" cy="4648200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GB" sz="200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GB" sz="2400" b="1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endParaRPr lang="en-GB" sz="2400">
              <a:solidFill>
                <a:schemeClr val="bg2"/>
              </a:solidFill>
            </a:endParaRP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228600" y="106363"/>
            <a:ext cx="861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что с другими продуктами</a:t>
            </a:r>
            <a:r>
              <a:rPr lang="en-GB" sz="32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en-GB" sz="3200" b="1" dirty="0">
              <a:solidFill>
                <a:srgbClr val="4BBB8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84582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 smtClean="0"/>
              <a:t>Продукты отсутствующие в</a:t>
            </a:r>
            <a:r>
              <a:rPr lang="en-GB" dirty="0" smtClean="0"/>
              <a:t> ‘</a:t>
            </a:r>
            <a:r>
              <a:rPr lang="ru-RU" dirty="0" smtClean="0"/>
              <a:t>первой фазе</a:t>
            </a:r>
            <a:r>
              <a:rPr lang="en-GB" dirty="0" smtClean="0"/>
              <a:t>’</a:t>
            </a:r>
            <a:endParaRPr lang="en-GB" dirty="0"/>
          </a:p>
          <a:p>
            <a:pPr>
              <a:buFontTx/>
              <a:buChar char="•"/>
            </a:pPr>
            <a:r>
              <a:rPr lang="en-GB" dirty="0"/>
              <a:t> </a:t>
            </a:r>
            <a:r>
              <a:rPr lang="ru-RU" dirty="0" smtClean="0"/>
              <a:t>Ламинированное стекло </a:t>
            </a:r>
            <a:r>
              <a:rPr lang="en-GB" dirty="0" smtClean="0"/>
              <a:t>(</a:t>
            </a:r>
            <a:r>
              <a:rPr lang="en-GB" dirty="0"/>
              <a:t>EN 14449)</a:t>
            </a:r>
          </a:p>
          <a:p>
            <a:pPr>
              <a:buFontTx/>
              <a:buChar char="•"/>
            </a:pPr>
            <a:r>
              <a:rPr lang="en-GB" dirty="0"/>
              <a:t> </a:t>
            </a:r>
            <a:r>
              <a:rPr lang="ru-RU" dirty="0" smtClean="0"/>
              <a:t>Выдержанное закаленное стекло </a:t>
            </a:r>
            <a:r>
              <a:rPr lang="en-GB" dirty="0" smtClean="0"/>
              <a:t>(</a:t>
            </a:r>
            <a:r>
              <a:rPr lang="en-GB" dirty="0"/>
              <a:t>EN 14179-2)</a:t>
            </a:r>
          </a:p>
          <a:p>
            <a:pPr>
              <a:buFontTx/>
              <a:buChar char="•"/>
            </a:pPr>
            <a:r>
              <a:rPr lang="en-GB" dirty="0"/>
              <a:t> </a:t>
            </a:r>
            <a:r>
              <a:rPr lang="ru-RU" dirty="0" smtClean="0"/>
              <a:t>Стеклопакеты</a:t>
            </a:r>
            <a:r>
              <a:rPr lang="en-GB" dirty="0" smtClean="0"/>
              <a:t> </a:t>
            </a:r>
            <a:r>
              <a:rPr lang="en-GB" dirty="0"/>
              <a:t>(EN 1279-5)</a:t>
            </a:r>
          </a:p>
          <a:p>
            <a:endParaRPr lang="en-GB" dirty="0"/>
          </a:p>
          <a:p>
            <a:r>
              <a:rPr lang="ru-RU" dirty="0" smtClean="0"/>
              <a:t>Точной даты пока нет, но по последним данным</a:t>
            </a:r>
            <a:r>
              <a:rPr lang="en-GB" dirty="0" smtClean="0"/>
              <a:t>:</a:t>
            </a:r>
            <a:endParaRPr lang="en-GB" sz="2400" dirty="0"/>
          </a:p>
          <a:p>
            <a:endParaRPr lang="en-GB" sz="2400" b="1" u="sng" dirty="0">
              <a:solidFill>
                <a:srgbClr val="FF3300"/>
              </a:solidFill>
            </a:endParaRPr>
          </a:p>
          <a:p>
            <a:r>
              <a:rPr lang="ru-RU" dirty="0" smtClean="0"/>
              <a:t>Стандарты будут применимы с марта </a:t>
            </a:r>
            <a:r>
              <a:rPr lang="en-GB" dirty="0" smtClean="0"/>
              <a:t>2006 </a:t>
            </a:r>
            <a:endParaRPr lang="en-GB" dirty="0"/>
          </a:p>
          <a:p>
            <a:r>
              <a:rPr lang="en-GB" dirty="0" smtClean="0"/>
              <a:t>(</a:t>
            </a:r>
            <a:r>
              <a:rPr lang="ru-RU" dirty="0" smtClean="0"/>
              <a:t>и станут обязательными</a:t>
            </a:r>
            <a:r>
              <a:rPr lang="en-GB" dirty="0" smtClean="0"/>
              <a:t> </a:t>
            </a:r>
            <a:r>
              <a:rPr lang="ru-RU" dirty="0" smtClean="0"/>
              <a:t>с марта </a:t>
            </a:r>
            <a:r>
              <a:rPr lang="en-GB" dirty="0" smtClean="0"/>
              <a:t>2007</a:t>
            </a:r>
            <a:r>
              <a:rPr lang="en-GB" dirty="0"/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spect="1" noChangeArrowheads="1"/>
          </p:cNvSpPr>
          <p:nvPr/>
        </p:nvSpPr>
        <p:spPr bwMode="auto">
          <a:xfrm>
            <a:off x="228600" y="1295400"/>
            <a:ext cx="8534400" cy="4648200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GB" sz="200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GB" sz="2400" b="1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endParaRPr lang="en-GB" sz="2400">
              <a:solidFill>
                <a:schemeClr val="bg2"/>
              </a:solidFill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28600" y="106363"/>
            <a:ext cx="861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 </a:t>
            </a:r>
            <a:r>
              <a:rPr lang="ru-RU" sz="32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маркировка</a:t>
            </a:r>
            <a:r>
              <a:rPr lang="en-GB" sz="32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ru-RU" sz="32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увидит покупатель</a:t>
            </a:r>
            <a:r>
              <a:rPr lang="en-GB" sz="32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en-GB" sz="3200" b="1" dirty="0">
              <a:solidFill>
                <a:srgbClr val="4BBB8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81000" y="1514475"/>
            <a:ext cx="8077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 smtClean="0"/>
              <a:t>Минимальный набор информации на упаковочной этикетке и документах</a:t>
            </a:r>
            <a:r>
              <a:rPr lang="en-GB" dirty="0" smtClean="0"/>
              <a:t>:</a:t>
            </a:r>
            <a:endParaRPr lang="en-GB" dirty="0"/>
          </a:p>
          <a:p>
            <a:endParaRPr lang="en-GB" dirty="0"/>
          </a:p>
          <a:p>
            <a:pPr>
              <a:buFontTx/>
              <a:buChar char="•"/>
            </a:pPr>
            <a:r>
              <a:rPr lang="en-GB" dirty="0"/>
              <a:t> </a:t>
            </a:r>
            <a:r>
              <a:rPr lang="ru-RU" dirty="0" smtClean="0"/>
              <a:t>Логотип </a:t>
            </a:r>
            <a:r>
              <a:rPr lang="en-GB" dirty="0" smtClean="0"/>
              <a:t>CE </a:t>
            </a:r>
            <a:endParaRPr lang="ru-RU" dirty="0" smtClean="0"/>
          </a:p>
          <a:p>
            <a:pPr>
              <a:buFontTx/>
              <a:buChar char="•"/>
            </a:pPr>
            <a:r>
              <a:rPr lang="ru-RU" dirty="0" smtClean="0"/>
              <a:t> Продуктовый стандарт</a:t>
            </a:r>
            <a:r>
              <a:rPr lang="en-GB" dirty="0" smtClean="0"/>
              <a:t> (</a:t>
            </a:r>
            <a:r>
              <a:rPr lang="ru-RU" dirty="0" smtClean="0"/>
              <a:t>например, </a:t>
            </a:r>
            <a:r>
              <a:rPr lang="en-GB" dirty="0" smtClean="0"/>
              <a:t>EN </a:t>
            </a:r>
            <a:r>
              <a:rPr lang="en-GB" dirty="0"/>
              <a:t>572-9)</a:t>
            </a:r>
          </a:p>
          <a:p>
            <a:pPr>
              <a:buFontTx/>
              <a:buChar char="•"/>
            </a:pPr>
            <a:r>
              <a:rPr lang="en-GB" dirty="0"/>
              <a:t> </a:t>
            </a:r>
            <a:r>
              <a:rPr lang="ru-RU" dirty="0" smtClean="0"/>
              <a:t>Ссылка на сайт </a:t>
            </a:r>
            <a:r>
              <a:rPr lang="en-GB" dirty="0" smtClean="0"/>
              <a:t>CE </a:t>
            </a:r>
            <a:r>
              <a:rPr lang="ru-RU" dirty="0" smtClean="0"/>
              <a:t>маркировки</a:t>
            </a:r>
            <a:r>
              <a:rPr lang="en-GB" dirty="0" smtClean="0"/>
              <a:t>: </a:t>
            </a:r>
            <a:r>
              <a:rPr lang="en-GB" dirty="0"/>
              <a:t>				</a:t>
            </a:r>
            <a:r>
              <a:rPr lang="en-GB" sz="2400" b="1" dirty="0" err="1"/>
              <a:t>www.pilkington.com</a:t>
            </a:r>
            <a:r>
              <a:rPr lang="en-GB" sz="2400" b="1" dirty="0"/>
              <a:t>/CE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ru-RU" dirty="0" smtClean="0"/>
              <a:t>Полная информация </a:t>
            </a:r>
            <a:r>
              <a:rPr lang="en-GB" dirty="0" smtClean="0"/>
              <a:t>(</a:t>
            </a:r>
            <a:r>
              <a:rPr lang="ru-RU" dirty="0" smtClean="0"/>
              <a:t>включая характеристики</a:t>
            </a:r>
            <a:r>
              <a:rPr lang="en-GB" dirty="0" smtClean="0"/>
              <a:t>) </a:t>
            </a:r>
            <a:r>
              <a:rPr lang="ru-RU" dirty="0" smtClean="0"/>
              <a:t>доступна на сайте</a:t>
            </a:r>
            <a:endParaRPr lang="en-GB" dirty="0"/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056" y="2806700"/>
            <a:ext cx="685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spect="1" noChangeArrowheads="1"/>
          </p:cNvSpPr>
          <p:nvPr/>
        </p:nvSpPr>
        <p:spPr bwMode="auto">
          <a:xfrm>
            <a:off x="228600" y="1295400"/>
            <a:ext cx="8534400" cy="4648200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GB" sz="200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GB" sz="2400" b="1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endParaRPr lang="en-GB" sz="2400">
              <a:solidFill>
                <a:schemeClr val="bg2"/>
              </a:solidFill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28600" y="106363"/>
            <a:ext cx="861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 </a:t>
            </a:r>
            <a:r>
              <a:rPr lang="ru-RU" sz="32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маркировка</a:t>
            </a:r>
            <a:r>
              <a:rPr lang="en-GB" sz="32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ru-RU" sz="32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наклейка на упаковке</a:t>
            </a:r>
            <a:endParaRPr lang="en-GB" sz="3200" b="1" dirty="0">
              <a:solidFill>
                <a:srgbClr val="4BBB8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838200" y="1371600"/>
          <a:ext cx="1279525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6" name="Photo Editor Photo" r:id="rId3" imgW="5038095" imgH="17495238" progId="MSPhotoEd.3">
                  <p:embed/>
                </p:oleObj>
              </mc:Choice>
              <mc:Fallback>
                <p:oleObj name="Photo Editor Photo" r:id="rId3" imgW="5038095" imgH="17495238" progId="MSPhotoEd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71600"/>
                        <a:ext cx="1279525" cy="444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3505200" y="1743075"/>
            <a:ext cx="20017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Логотип </a:t>
            </a:r>
            <a:r>
              <a:rPr lang="en-GB" dirty="0" smtClean="0">
                <a:solidFill>
                  <a:srgbClr val="FF0000"/>
                </a:solidFill>
              </a:rPr>
              <a:t>CE</a:t>
            </a:r>
            <a:endParaRPr lang="en-GB" dirty="0"/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275856" y="4797152"/>
            <a:ext cx="255878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Сайт 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CE </a:t>
            </a:r>
            <a:r>
              <a:rPr lang="ru-RU" dirty="0" smtClean="0">
                <a:solidFill>
                  <a:srgbClr val="FF0000"/>
                </a:solidFill>
              </a:rPr>
              <a:t>маркировки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3491880" y="3140968"/>
            <a:ext cx="22621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Продуктовый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стандарт</a:t>
            </a:r>
            <a:endParaRPr lang="en-GB" dirty="0"/>
          </a:p>
        </p:txBody>
      </p:sp>
      <p:sp>
        <p:nvSpPr>
          <p:cNvPr id="72718" name="Line 14"/>
          <p:cNvSpPr>
            <a:spLocks noChangeShapeType="1"/>
          </p:cNvSpPr>
          <p:nvPr/>
        </p:nvSpPr>
        <p:spPr bwMode="auto">
          <a:xfrm flipH="1">
            <a:off x="1752600" y="2133600"/>
            <a:ext cx="16764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 flipH="1" flipV="1">
            <a:off x="1676400" y="2895600"/>
            <a:ext cx="16764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22" name="Line 18"/>
          <p:cNvSpPr>
            <a:spLocks noChangeShapeType="1"/>
          </p:cNvSpPr>
          <p:nvPr/>
        </p:nvSpPr>
        <p:spPr bwMode="auto">
          <a:xfrm flipH="1" flipV="1">
            <a:off x="1524000" y="3048000"/>
            <a:ext cx="1828800" cy="2057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72724" name="Object 20"/>
          <p:cNvGraphicFramePr>
            <a:graphicFrameLocks noChangeAspect="1"/>
          </p:cNvGraphicFramePr>
          <p:nvPr/>
        </p:nvGraphicFramePr>
        <p:xfrm>
          <a:off x="5791200" y="3960813"/>
          <a:ext cx="3143250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7" name="Photo Editor Photo" r:id="rId5" imgW="3905795" imgH="1914286" progId="MSPhotoEd.3">
                  <p:embed/>
                </p:oleObj>
              </mc:Choice>
              <mc:Fallback>
                <p:oleObj name="Photo Editor Photo" r:id="rId5" imgW="3905795" imgH="1914286" progId="MSPhotoEd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960813"/>
                        <a:ext cx="3143250" cy="154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5" name="Line 21"/>
          <p:cNvSpPr>
            <a:spLocks noChangeShapeType="1"/>
          </p:cNvSpPr>
          <p:nvPr/>
        </p:nvSpPr>
        <p:spPr bwMode="auto">
          <a:xfrm>
            <a:off x="5148064" y="5229200"/>
            <a:ext cx="719336" cy="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5724128" y="3717032"/>
            <a:ext cx="905272" cy="115976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27" name="Line 23"/>
          <p:cNvSpPr>
            <a:spLocks noChangeShapeType="1"/>
          </p:cNvSpPr>
          <p:nvPr/>
        </p:nvSpPr>
        <p:spPr bwMode="auto">
          <a:xfrm>
            <a:off x="5508104" y="2060848"/>
            <a:ext cx="1273696" cy="213015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spect="1" noChangeArrowheads="1"/>
          </p:cNvSpPr>
          <p:nvPr/>
        </p:nvSpPr>
        <p:spPr bwMode="auto">
          <a:xfrm>
            <a:off x="228600" y="1295400"/>
            <a:ext cx="8534400" cy="4648200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GB" sz="200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GB" sz="2400" b="1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endParaRPr lang="en-GB" sz="2400">
              <a:solidFill>
                <a:schemeClr val="bg2"/>
              </a:solidFill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28600" y="106363"/>
            <a:ext cx="8610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 </a:t>
            </a:r>
            <a:r>
              <a:rPr lang="ru-RU" sz="32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маркировка</a:t>
            </a:r>
            <a:r>
              <a:rPr lang="en-GB" sz="32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b="1" dirty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ru-RU" sz="32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документы (пример)</a:t>
            </a:r>
            <a:endParaRPr lang="en-GB" sz="3200" b="1" dirty="0">
              <a:solidFill>
                <a:srgbClr val="4BBB8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1146175"/>
            <a:ext cx="7405687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6948264" y="1484784"/>
            <a:ext cx="20017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Логотип </a:t>
            </a:r>
            <a:r>
              <a:rPr lang="en-GB" dirty="0" smtClean="0">
                <a:solidFill>
                  <a:srgbClr val="FF0000"/>
                </a:solidFill>
              </a:rPr>
              <a:t>CE</a:t>
            </a:r>
            <a:endParaRPr lang="en-GB" dirty="0"/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563888" y="4005064"/>
            <a:ext cx="22621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Продуктовый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стандарт</a:t>
            </a:r>
            <a:endParaRPr lang="en-GB" dirty="0"/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6372200" y="4653136"/>
            <a:ext cx="255878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Сайт 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CE </a:t>
            </a:r>
            <a:r>
              <a:rPr lang="ru-RU" dirty="0" smtClean="0">
                <a:solidFill>
                  <a:srgbClr val="FF0000"/>
                </a:solidFill>
              </a:rPr>
              <a:t>маркировки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934200" y="2057400"/>
            <a:ext cx="114300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 flipH="1">
            <a:off x="1752600" y="4495800"/>
            <a:ext cx="1676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 flipH="1" flipV="1">
            <a:off x="6934200" y="3352800"/>
            <a:ext cx="6096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spect="1" noChangeArrowheads="1"/>
          </p:cNvSpPr>
          <p:nvPr/>
        </p:nvSpPr>
        <p:spPr bwMode="auto">
          <a:xfrm>
            <a:off x="228600" y="1295400"/>
            <a:ext cx="8534400" cy="4648200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GB" sz="200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GB" sz="2400" b="1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endParaRPr lang="en-GB" sz="2400">
              <a:solidFill>
                <a:schemeClr val="bg2"/>
              </a:solidFill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0" y="10636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smtClean="0">
                <a:solidFill>
                  <a:srgbClr val="009900"/>
                </a:solidFill>
              </a:rPr>
              <a:t>‘</a:t>
            </a:r>
            <a:r>
              <a:rPr lang="ru-RU" sz="2400" b="1" dirty="0" smtClean="0">
                <a:solidFill>
                  <a:srgbClr val="009900"/>
                </a:solidFill>
              </a:rPr>
              <a:t>Полная</a:t>
            </a:r>
            <a:r>
              <a:rPr lang="en-GB" sz="2400" b="1" dirty="0" smtClean="0">
                <a:solidFill>
                  <a:srgbClr val="009900"/>
                </a:solidFill>
              </a:rPr>
              <a:t>’</a:t>
            </a:r>
            <a:r>
              <a:rPr lang="ru-RU" sz="2400" b="1" dirty="0" smtClean="0">
                <a:solidFill>
                  <a:srgbClr val="009900"/>
                </a:solidFill>
              </a:rPr>
              <a:t> документация о </a:t>
            </a:r>
            <a:r>
              <a:rPr lang="en-GB" sz="2400" b="1" dirty="0" smtClean="0">
                <a:solidFill>
                  <a:srgbClr val="009900"/>
                </a:solidFill>
              </a:rPr>
              <a:t>CE </a:t>
            </a:r>
            <a:r>
              <a:rPr lang="ru-RU" sz="2400" b="1" dirty="0" smtClean="0">
                <a:solidFill>
                  <a:srgbClr val="009900"/>
                </a:solidFill>
              </a:rPr>
              <a:t>маркировки для всех продуктов </a:t>
            </a:r>
            <a:endParaRPr lang="en-GB" sz="2400" b="1" dirty="0">
              <a:solidFill>
                <a:srgbClr val="008C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8092" name="Text Box 28"/>
          <p:cNvSpPr txBox="1">
            <a:spLocks noChangeArrowheads="1"/>
          </p:cNvSpPr>
          <p:nvPr/>
        </p:nvSpPr>
        <p:spPr bwMode="auto">
          <a:xfrm>
            <a:off x="5318125" y="1812925"/>
            <a:ext cx="314007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 smtClean="0"/>
              <a:t>Информация о продуктах доступна напрямую на</a:t>
            </a:r>
            <a:endParaRPr lang="en-GB" sz="2000" dirty="0"/>
          </a:p>
          <a:p>
            <a:r>
              <a:rPr lang="en-GB" sz="2000" b="1" dirty="0" err="1"/>
              <a:t>www.pilkington.com</a:t>
            </a:r>
            <a:r>
              <a:rPr lang="en-GB" sz="2000" b="1" dirty="0"/>
              <a:t>/CE</a:t>
            </a:r>
            <a:endParaRPr lang="en-GB" sz="2000" dirty="0"/>
          </a:p>
          <a:p>
            <a:endParaRPr lang="en-GB" sz="2000" dirty="0"/>
          </a:p>
          <a:p>
            <a:r>
              <a:rPr lang="ru-RU" sz="2000" dirty="0" smtClean="0"/>
              <a:t>или</a:t>
            </a:r>
            <a:r>
              <a:rPr lang="en-GB" sz="2000" dirty="0" smtClean="0"/>
              <a:t> </a:t>
            </a:r>
            <a:endParaRPr lang="en-GB" sz="2000" dirty="0"/>
          </a:p>
          <a:p>
            <a:endParaRPr lang="en-GB" sz="2000" dirty="0"/>
          </a:p>
          <a:p>
            <a:r>
              <a:rPr lang="ru-RU" sz="2000" dirty="0" smtClean="0"/>
              <a:t>через</a:t>
            </a:r>
            <a:r>
              <a:rPr lang="en-GB" sz="2000" dirty="0" smtClean="0"/>
              <a:t> </a:t>
            </a:r>
            <a:r>
              <a:rPr lang="ru-RU" sz="2000" dirty="0" smtClean="0"/>
              <a:t>региональную </a:t>
            </a:r>
            <a:r>
              <a:rPr lang="en-GB" sz="2000" dirty="0" smtClean="0"/>
              <a:t>‘</a:t>
            </a:r>
            <a:r>
              <a:rPr lang="ru-RU" sz="2000" dirty="0" smtClean="0"/>
              <a:t>директорию продуктов</a:t>
            </a:r>
            <a:r>
              <a:rPr lang="en-GB" sz="2000" dirty="0" smtClean="0"/>
              <a:t>’ </a:t>
            </a:r>
            <a:r>
              <a:rPr lang="ru-RU" sz="2000" dirty="0" smtClean="0"/>
              <a:t>на</a:t>
            </a:r>
            <a:endParaRPr lang="en-GB" sz="2000" dirty="0"/>
          </a:p>
          <a:p>
            <a:r>
              <a:rPr lang="en-GB" sz="2000" dirty="0" err="1"/>
              <a:t>www.pilkington.com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ru-RU" sz="2000" dirty="0" smtClean="0"/>
              <a:t>Доступна на разных языках</a:t>
            </a:r>
            <a:endParaRPr lang="en-GB" sz="2000" dirty="0"/>
          </a:p>
        </p:txBody>
      </p:sp>
      <p:pic>
        <p:nvPicPr>
          <p:cNvPr id="88094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4343400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spect="1" noChangeArrowheads="1"/>
          </p:cNvSpPr>
          <p:nvPr/>
        </p:nvSpPr>
        <p:spPr bwMode="auto">
          <a:xfrm>
            <a:off x="228600" y="1295400"/>
            <a:ext cx="8534400" cy="4648200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GB" sz="200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GB" sz="2400" b="1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endParaRPr lang="en-GB" sz="2400">
              <a:solidFill>
                <a:schemeClr val="bg2"/>
              </a:solidFill>
            </a:endParaRP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5334000" y="1600200"/>
            <a:ext cx="31936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Продуктовый стандарт</a:t>
            </a:r>
            <a:endParaRPr lang="en-GB" dirty="0"/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5808802" y="2362200"/>
            <a:ext cx="32997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Описание продукта</a:t>
            </a:r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ru-RU" sz="2400" dirty="0" smtClean="0">
                <a:solidFill>
                  <a:srgbClr val="FF0000"/>
                </a:solidFill>
              </a:rPr>
              <a:t>и область применения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endParaRPr lang="en-GB" dirty="0"/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5486400" y="3200400"/>
            <a:ext cx="26853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Название продукта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6542088" y="3886200"/>
            <a:ext cx="2326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Характеристики</a:t>
            </a:r>
            <a:endParaRPr lang="en-GB" dirty="0"/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5791200" y="4495800"/>
            <a:ext cx="29711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Заявленные значения</a:t>
            </a:r>
            <a:endParaRPr lang="en-GB" sz="2400" dirty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(</a:t>
            </a:r>
            <a:r>
              <a:rPr lang="ru-RU" sz="2000" dirty="0" smtClean="0">
                <a:solidFill>
                  <a:srgbClr val="FF0000"/>
                </a:solidFill>
              </a:rPr>
              <a:t>свойства</a:t>
            </a:r>
            <a:r>
              <a:rPr lang="en-GB" sz="2000" dirty="0" smtClean="0">
                <a:solidFill>
                  <a:srgbClr val="FF0000"/>
                </a:solidFill>
              </a:rPr>
              <a:t>)</a:t>
            </a:r>
            <a:endParaRPr lang="en-GB" dirty="0"/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5791200" y="5486400"/>
            <a:ext cx="19936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Дата и версия</a:t>
            </a:r>
            <a:endParaRPr lang="en-GB" dirty="0"/>
          </a:p>
        </p:txBody>
      </p:sp>
      <p:pic>
        <p:nvPicPr>
          <p:cNvPr id="117781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4343400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773" name="Line 13"/>
          <p:cNvSpPr>
            <a:spLocks noChangeShapeType="1"/>
          </p:cNvSpPr>
          <p:nvPr/>
        </p:nvSpPr>
        <p:spPr bwMode="auto">
          <a:xfrm flipH="1">
            <a:off x="4724400" y="2708920"/>
            <a:ext cx="1071736" cy="11048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774" name="Line 14"/>
          <p:cNvSpPr>
            <a:spLocks noChangeShapeType="1"/>
          </p:cNvSpPr>
          <p:nvPr/>
        </p:nvSpPr>
        <p:spPr bwMode="auto">
          <a:xfrm flipH="1" flipV="1">
            <a:off x="3505200" y="3276600"/>
            <a:ext cx="19050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775" name="Line 15"/>
          <p:cNvSpPr>
            <a:spLocks noChangeShapeType="1"/>
          </p:cNvSpPr>
          <p:nvPr/>
        </p:nvSpPr>
        <p:spPr bwMode="auto">
          <a:xfrm flipH="1" flipV="1">
            <a:off x="1905000" y="3810000"/>
            <a:ext cx="4648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776" name="Line 16"/>
          <p:cNvSpPr>
            <a:spLocks noChangeShapeType="1"/>
          </p:cNvSpPr>
          <p:nvPr/>
        </p:nvSpPr>
        <p:spPr bwMode="auto">
          <a:xfrm flipH="1">
            <a:off x="2057400" y="4114800"/>
            <a:ext cx="44958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777" name="Line 17"/>
          <p:cNvSpPr>
            <a:spLocks noChangeShapeType="1"/>
          </p:cNvSpPr>
          <p:nvPr/>
        </p:nvSpPr>
        <p:spPr bwMode="auto">
          <a:xfrm flipH="1">
            <a:off x="1981200" y="4114800"/>
            <a:ext cx="457200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778" name="Line 18"/>
          <p:cNvSpPr>
            <a:spLocks noChangeShapeType="1"/>
          </p:cNvSpPr>
          <p:nvPr/>
        </p:nvSpPr>
        <p:spPr bwMode="auto">
          <a:xfrm flipH="1" flipV="1">
            <a:off x="4038600" y="4495800"/>
            <a:ext cx="17526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779" name="Line 19"/>
          <p:cNvSpPr>
            <a:spLocks noChangeShapeType="1"/>
          </p:cNvSpPr>
          <p:nvPr/>
        </p:nvSpPr>
        <p:spPr bwMode="auto">
          <a:xfrm flipH="1">
            <a:off x="4419600" y="4876800"/>
            <a:ext cx="12954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782" name="Line 22"/>
          <p:cNvSpPr>
            <a:spLocks noChangeShapeType="1"/>
          </p:cNvSpPr>
          <p:nvPr/>
        </p:nvSpPr>
        <p:spPr bwMode="auto">
          <a:xfrm flipH="1">
            <a:off x="1676400" y="5715000"/>
            <a:ext cx="41148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783" name="Line 23"/>
          <p:cNvSpPr>
            <a:spLocks noChangeShapeType="1"/>
          </p:cNvSpPr>
          <p:nvPr/>
        </p:nvSpPr>
        <p:spPr bwMode="auto">
          <a:xfrm flipH="1">
            <a:off x="2971800" y="1905000"/>
            <a:ext cx="23622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0" y="10636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smtClean="0">
                <a:solidFill>
                  <a:srgbClr val="009900"/>
                </a:solidFill>
              </a:rPr>
              <a:t>‘</a:t>
            </a:r>
            <a:r>
              <a:rPr lang="ru-RU" sz="2400" b="1" dirty="0" smtClean="0">
                <a:solidFill>
                  <a:srgbClr val="009900"/>
                </a:solidFill>
              </a:rPr>
              <a:t>Полная</a:t>
            </a:r>
            <a:r>
              <a:rPr lang="en-GB" sz="2400" b="1" dirty="0" smtClean="0">
                <a:solidFill>
                  <a:srgbClr val="009900"/>
                </a:solidFill>
              </a:rPr>
              <a:t>’</a:t>
            </a:r>
            <a:r>
              <a:rPr lang="ru-RU" sz="2400" b="1" dirty="0" smtClean="0">
                <a:solidFill>
                  <a:srgbClr val="009900"/>
                </a:solidFill>
              </a:rPr>
              <a:t> документация о </a:t>
            </a:r>
            <a:r>
              <a:rPr lang="en-GB" sz="2400" b="1" dirty="0" smtClean="0">
                <a:solidFill>
                  <a:srgbClr val="009900"/>
                </a:solidFill>
              </a:rPr>
              <a:t>CE </a:t>
            </a:r>
            <a:r>
              <a:rPr lang="ru-RU" sz="2400" b="1" dirty="0" smtClean="0">
                <a:solidFill>
                  <a:srgbClr val="009900"/>
                </a:solidFill>
              </a:rPr>
              <a:t>маркировки для всех продуктов </a:t>
            </a:r>
            <a:endParaRPr lang="en-GB" sz="2400" b="1" dirty="0">
              <a:solidFill>
                <a:srgbClr val="008C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CE Internet Page Exampl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7162800" cy="5529263"/>
          </a:xfrm>
          <a:prstGeom prst="rect">
            <a:avLst/>
          </a:prstGeom>
          <a:noFill/>
        </p:spPr>
      </p:pic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533400" y="152400"/>
            <a:ext cx="7141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009900"/>
                </a:solidFill>
              </a:rPr>
              <a:t>pilkington.com</a:t>
            </a:r>
            <a:r>
              <a:rPr lang="en-GB" sz="2400" b="1" dirty="0">
                <a:solidFill>
                  <a:srgbClr val="009900"/>
                </a:solidFill>
              </a:rPr>
              <a:t>/CE  - Pilkington K </a:t>
            </a:r>
            <a:r>
              <a:rPr lang="en-GB" sz="2400" b="1" dirty="0" err="1" smtClean="0">
                <a:solidFill>
                  <a:srgbClr val="009900"/>
                </a:solidFill>
              </a:rPr>
              <a:t>Glass</a:t>
            </a:r>
            <a:r>
              <a:rPr lang="en-GB" sz="2400" b="1" baseline="30000" dirty="0" err="1" smtClean="0">
                <a:solidFill>
                  <a:srgbClr val="009900"/>
                </a:solidFill>
              </a:rPr>
              <a:t>TM</a:t>
            </a:r>
            <a:r>
              <a:rPr lang="ru-RU" sz="2400" b="1" dirty="0" smtClean="0">
                <a:solidFill>
                  <a:srgbClr val="009900"/>
                </a:solidFill>
              </a:rPr>
              <a:t> (пример)</a:t>
            </a:r>
            <a:endParaRPr lang="en-GB" sz="2400" dirty="0"/>
          </a:p>
        </p:txBody>
      </p:sp>
      <p:sp>
        <p:nvSpPr>
          <p:cNvPr id="134148" name="Oval 4"/>
          <p:cNvSpPr>
            <a:spLocks noChangeArrowheads="1"/>
          </p:cNvSpPr>
          <p:nvPr/>
        </p:nvSpPr>
        <p:spPr bwMode="auto">
          <a:xfrm>
            <a:off x="1295400" y="4038600"/>
            <a:ext cx="1676400" cy="228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4149" name="Line 5"/>
          <p:cNvSpPr>
            <a:spLocks noChangeShapeType="1"/>
          </p:cNvSpPr>
          <p:nvPr/>
        </p:nvSpPr>
        <p:spPr bwMode="auto">
          <a:xfrm flipH="1">
            <a:off x="3048000" y="3048000"/>
            <a:ext cx="4267200" cy="10668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7315200" y="1371600"/>
            <a:ext cx="1828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 smtClean="0"/>
              <a:t>В продуктовой директории выберите нужный продукт</a:t>
            </a:r>
            <a:r>
              <a:rPr lang="en-GB" sz="2000" dirty="0" smtClean="0"/>
              <a:t>, </a:t>
            </a:r>
            <a:endParaRPr lang="en-GB" sz="2000" dirty="0"/>
          </a:p>
          <a:p>
            <a:r>
              <a:rPr lang="en-GB" sz="2000" dirty="0" err="1" smtClean="0"/>
              <a:t>В</a:t>
            </a:r>
            <a:r>
              <a:rPr lang="ru-RU" sz="2000" dirty="0" smtClean="0"/>
              <a:t> этом случае</a:t>
            </a:r>
            <a:endParaRPr lang="en-GB" sz="2000" dirty="0"/>
          </a:p>
          <a:p>
            <a:r>
              <a:rPr lang="en-GB" sz="2000" dirty="0" smtClean="0"/>
              <a:t>Pilkington </a:t>
            </a:r>
            <a:r>
              <a:rPr lang="en-GB" sz="2000" b="1" dirty="0"/>
              <a:t>K </a:t>
            </a:r>
            <a:r>
              <a:rPr lang="en-GB" sz="2000" b="1" dirty="0" err="1"/>
              <a:t>Glass</a:t>
            </a:r>
            <a:r>
              <a:rPr lang="en-GB" sz="2000" baseline="30000" dirty="0" err="1"/>
              <a:t>TM</a:t>
            </a:r>
            <a:endParaRPr lang="en-GB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spect="1" noChangeArrowheads="1"/>
          </p:cNvSpPr>
          <p:nvPr/>
        </p:nvSpPr>
        <p:spPr bwMode="auto">
          <a:xfrm>
            <a:off x="228600" y="914400"/>
            <a:ext cx="8534400" cy="5105400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GB" sz="200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GB" sz="2400" b="1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endParaRPr lang="en-GB" sz="2400">
              <a:solidFill>
                <a:schemeClr val="bg2"/>
              </a:solidFill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24216" y="1323975"/>
            <a:ext cx="83432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9900"/>
                </a:solidFill>
              </a:rPr>
              <a:t>Представляем</a:t>
            </a:r>
            <a:r>
              <a:rPr lang="en-GB" sz="4000" b="1" dirty="0" smtClean="0">
                <a:solidFill>
                  <a:srgbClr val="009900"/>
                </a:solidFill>
              </a:rPr>
              <a:t>…</a:t>
            </a:r>
            <a:endParaRPr lang="en-GB" sz="4000" b="1" dirty="0">
              <a:solidFill>
                <a:srgbClr val="009900"/>
              </a:solidFill>
            </a:endParaRPr>
          </a:p>
          <a:p>
            <a:pPr algn="ctr"/>
            <a:r>
              <a:rPr lang="en-GB" sz="4000" b="1" dirty="0" smtClean="0">
                <a:solidFill>
                  <a:srgbClr val="009900"/>
                </a:solidFill>
              </a:rPr>
              <a:t>‘</a:t>
            </a:r>
            <a:r>
              <a:rPr lang="ru-RU" sz="4000" b="1" dirty="0" smtClean="0">
                <a:solidFill>
                  <a:srgbClr val="009900"/>
                </a:solidFill>
              </a:rPr>
              <a:t>Простой подход к </a:t>
            </a:r>
            <a:r>
              <a:rPr lang="en-GB" sz="4000" b="1" dirty="0" smtClean="0">
                <a:solidFill>
                  <a:srgbClr val="009900"/>
                </a:solidFill>
              </a:rPr>
              <a:t>CE </a:t>
            </a:r>
            <a:r>
              <a:rPr lang="ru-RU" sz="4000" b="1" dirty="0" smtClean="0">
                <a:solidFill>
                  <a:srgbClr val="009900"/>
                </a:solidFill>
              </a:rPr>
              <a:t>маркировке</a:t>
            </a:r>
            <a:r>
              <a:rPr lang="en-GB" sz="4000" b="1" dirty="0" smtClean="0">
                <a:solidFill>
                  <a:srgbClr val="009900"/>
                </a:solidFill>
              </a:rPr>
              <a:t>’</a:t>
            </a:r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Pilkington </a:t>
            </a:r>
          </a:p>
          <a:p>
            <a:pPr algn="ctr"/>
            <a:r>
              <a:rPr lang="ru-RU" i="1" dirty="0" smtClean="0"/>
              <a:t>Внешняя презентация</a:t>
            </a:r>
            <a:endParaRPr lang="en-GB" dirty="0"/>
          </a:p>
          <a:p>
            <a:pPr algn="ctr"/>
            <a:r>
              <a:rPr lang="ru-RU" dirty="0" smtClean="0"/>
              <a:t>Август</a:t>
            </a:r>
            <a:r>
              <a:rPr lang="en-GB" dirty="0" smtClean="0"/>
              <a:t> </a:t>
            </a:r>
            <a:r>
              <a:rPr lang="en-GB" dirty="0"/>
              <a:t>2005</a:t>
            </a:r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971800"/>
            <a:ext cx="2266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CE Internet Page 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6919913" cy="5400675"/>
          </a:xfrm>
          <a:prstGeom prst="rect">
            <a:avLst/>
          </a:prstGeom>
          <a:noFill/>
        </p:spPr>
      </p:pic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8107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9900"/>
                </a:solidFill>
              </a:rPr>
              <a:t>CE Marking Internet Page - Pilkington K </a:t>
            </a:r>
            <a:r>
              <a:rPr lang="en-GB" sz="2400" b="1" dirty="0" err="1">
                <a:solidFill>
                  <a:srgbClr val="009900"/>
                </a:solidFill>
              </a:rPr>
              <a:t>Glass</a:t>
            </a:r>
            <a:r>
              <a:rPr lang="en-GB" sz="2400" b="1" baseline="30000" dirty="0" err="1">
                <a:solidFill>
                  <a:srgbClr val="009900"/>
                </a:solidFill>
              </a:rPr>
              <a:t>TM</a:t>
            </a:r>
            <a:r>
              <a:rPr lang="en-GB" sz="2400" b="1" dirty="0">
                <a:solidFill>
                  <a:srgbClr val="009900"/>
                </a:solidFill>
              </a:rPr>
              <a:t> </a:t>
            </a:r>
            <a:r>
              <a:rPr lang="ru-RU" sz="2400" b="1" dirty="0" smtClean="0">
                <a:solidFill>
                  <a:srgbClr val="009900"/>
                </a:solidFill>
              </a:rPr>
              <a:t>(пример)</a:t>
            </a:r>
            <a:endParaRPr lang="en-GB" sz="2400" dirty="0"/>
          </a:p>
        </p:txBody>
      </p:sp>
      <p:sp>
        <p:nvSpPr>
          <p:cNvPr id="135172" name="Oval 4"/>
          <p:cNvSpPr>
            <a:spLocks noChangeArrowheads="1"/>
          </p:cNvSpPr>
          <p:nvPr/>
        </p:nvSpPr>
        <p:spPr bwMode="auto">
          <a:xfrm>
            <a:off x="3810000" y="2209800"/>
            <a:ext cx="304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7010400" y="1828800"/>
            <a:ext cx="22236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/>
              <a:t>Страница</a:t>
            </a:r>
            <a:r>
              <a:rPr lang="en-GB" sz="2400" dirty="0" smtClean="0"/>
              <a:t> </a:t>
            </a:r>
            <a:endParaRPr lang="ru-RU" sz="2400" dirty="0" smtClean="0"/>
          </a:p>
          <a:p>
            <a:r>
              <a:rPr lang="en-GB" sz="2400" dirty="0" smtClean="0"/>
              <a:t>CE </a:t>
            </a:r>
            <a:r>
              <a:rPr lang="ru-RU" sz="2400" dirty="0" smtClean="0"/>
              <a:t>маркировки</a:t>
            </a:r>
            <a:endParaRPr lang="en-GB" sz="2400" dirty="0"/>
          </a:p>
        </p:txBody>
      </p:sp>
      <p:sp>
        <p:nvSpPr>
          <p:cNvPr id="135174" name="Line 6"/>
          <p:cNvSpPr>
            <a:spLocks noChangeShapeType="1"/>
          </p:cNvSpPr>
          <p:nvPr/>
        </p:nvSpPr>
        <p:spPr bwMode="auto">
          <a:xfrm flipH="1">
            <a:off x="4191000" y="2057400"/>
            <a:ext cx="289560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7077183" y="1556792"/>
            <a:ext cx="210964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/>
              <a:t> CE </a:t>
            </a:r>
            <a:r>
              <a:rPr lang="ru-RU" sz="2000" dirty="0" smtClean="0"/>
              <a:t>маркировка –</a:t>
            </a:r>
          </a:p>
          <a:p>
            <a:r>
              <a:rPr lang="en-GB" sz="2000" dirty="0" err="1" smtClean="0"/>
              <a:t>Д</a:t>
            </a:r>
            <a:r>
              <a:rPr lang="ru-RU" sz="2000" dirty="0" err="1" smtClean="0"/>
              <a:t>анные</a:t>
            </a:r>
            <a:r>
              <a:rPr lang="ru-RU" sz="2000" dirty="0" smtClean="0"/>
              <a:t> для </a:t>
            </a:r>
          </a:p>
          <a:p>
            <a:r>
              <a:rPr lang="ru-RU" sz="2000" dirty="0" smtClean="0"/>
              <a:t>закаленного</a:t>
            </a:r>
            <a:r>
              <a:rPr lang="ru-RU" sz="2000" dirty="0" smtClean="0"/>
              <a:t> </a:t>
            </a:r>
          </a:p>
          <a:p>
            <a:r>
              <a:rPr lang="en-GB" sz="2000" dirty="0" smtClean="0"/>
              <a:t>K </a:t>
            </a:r>
            <a:r>
              <a:rPr lang="en-GB" sz="2000" dirty="0"/>
              <a:t>Glass</a:t>
            </a:r>
          </a:p>
        </p:txBody>
      </p:sp>
      <p:pic>
        <p:nvPicPr>
          <p:cNvPr id="137220" name="Picture 4" descr="CE Internet Page Exampl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6781800" cy="5322888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8107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9900"/>
                </a:solidFill>
              </a:rPr>
              <a:t>CE Marking Internet Page - Pilkington K </a:t>
            </a:r>
            <a:r>
              <a:rPr lang="en-GB" sz="2400" b="1" dirty="0" err="1">
                <a:solidFill>
                  <a:srgbClr val="009900"/>
                </a:solidFill>
              </a:rPr>
              <a:t>Glass</a:t>
            </a:r>
            <a:r>
              <a:rPr lang="en-GB" sz="2400" b="1" baseline="30000" dirty="0" err="1">
                <a:solidFill>
                  <a:srgbClr val="009900"/>
                </a:solidFill>
              </a:rPr>
              <a:t>TM</a:t>
            </a:r>
            <a:r>
              <a:rPr lang="en-GB" sz="2400" b="1" dirty="0">
                <a:solidFill>
                  <a:srgbClr val="009900"/>
                </a:solidFill>
              </a:rPr>
              <a:t> </a:t>
            </a:r>
            <a:r>
              <a:rPr lang="ru-RU" sz="2400" b="1" dirty="0" smtClean="0">
                <a:solidFill>
                  <a:srgbClr val="009900"/>
                </a:solidFill>
              </a:rPr>
              <a:t>(пример)</a:t>
            </a:r>
            <a:endParaRPr lang="en-GB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spect="1" noChangeArrowheads="1"/>
          </p:cNvSpPr>
          <p:nvPr/>
        </p:nvSpPr>
        <p:spPr bwMode="auto">
          <a:xfrm>
            <a:off x="228600" y="908720"/>
            <a:ext cx="8534400" cy="5112568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GB" sz="2400" dirty="0"/>
              <a:t>Pilkington CE </a:t>
            </a:r>
            <a:r>
              <a:rPr lang="ru-RU" sz="2400" dirty="0" smtClean="0"/>
              <a:t>маркировка</a:t>
            </a:r>
            <a:r>
              <a:rPr lang="en-GB" sz="2400" dirty="0" smtClean="0"/>
              <a:t> </a:t>
            </a:r>
            <a:r>
              <a:rPr lang="en-GB" sz="2400" dirty="0" smtClean="0"/>
              <a:t>–</a:t>
            </a:r>
            <a:r>
              <a:rPr lang="ru-RU" sz="2400" dirty="0" smtClean="0"/>
              <a:t> главная страница</a:t>
            </a:r>
            <a:endParaRPr lang="en-GB" sz="2400" dirty="0">
              <a:solidFill>
                <a:schemeClr val="bg2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GB" sz="2000" dirty="0" err="1">
                <a:solidFill>
                  <a:srgbClr val="008C00"/>
                </a:solidFill>
              </a:rPr>
              <a:t>www.pilkington.com</a:t>
            </a:r>
            <a:r>
              <a:rPr lang="en-GB" sz="2000" dirty="0">
                <a:solidFill>
                  <a:srgbClr val="008C00"/>
                </a:solidFill>
              </a:rPr>
              <a:t>/</a:t>
            </a:r>
            <a:r>
              <a:rPr lang="en-GB" sz="2000" dirty="0" err="1">
                <a:solidFill>
                  <a:srgbClr val="008C00"/>
                </a:solidFill>
              </a:rPr>
              <a:t>ce</a:t>
            </a:r>
            <a:endParaRPr lang="en-GB" sz="2000" dirty="0">
              <a:solidFill>
                <a:srgbClr val="008C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400" dirty="0" smtClean="0"/>
              <a:t>Специальный ящик эл. </a:t>
            </a:r>
            <a:r>
              <a:rPr lang="ru-RU" sz="2400" dirty="0" smtClean="0"/>
              <a:t>почты для внешних и внутренних заявок</a:t>
            </a:r>
            <a:endParaRPr lang="en-GB" sz="2400" dirty="0">
              <a:solidFill>
                <a:schemeClr val="bg2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GB" sz="2000" dirty="0" err="1">
                <a:solidFill>
                  <a:srgbClr val="008C00"/>
                </a:solidFill>
              </a:rPr>
              <a:t>CE.Marking@pilkington.com</a:t>
            </a:r>
            <a:endParaRPr lang="en-GB" sz="2000" dirty="0">
              <a:solidFill>
                <a:srgbClr val="008C0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GB" sz="2000" dirty="0" err="1" smtClean="0">
                <a:solidFill>
                  <a:srgbClr val="008C00"/>
                </a:solidFill>
              </a:rPr>
              <a:t>О</a:t>
            </a:r>
            <a:r>
              <a:rPr lang="ru-RU" sz="2000" dirty="0" err="1" smtClean="0">
                <a:solidFill>
                  <a:srgbClr val="008C00"/>
                </a:solidFill>
              </a:rPr>
              <a:t>бязательства</a:t>
            </a:r>
            <a:r>
              <a:rPr lang="ru-RU" sz="2000" dirty="0" smtClean="0">
                <a:solidFill>
                  <a:srgbClr val="008C00"/>
                </a:solidFill>
              </a:rPr>
              <a:t> ответить на письма в течении двух рабочих дней</a:t>
            </a:r>
            <a:endParaRPr lang="en-GB" sz="2000" dirty="0">
              <a:solidFill>
                <a:srgbClr val="008C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GB" sz="2400" dirty="0"/>
              <a:t>GEPVP </a:t>
            </a:r>
            <a:r>
              <a:rPr lang="en-GB" sz="2400" dirty="0" smtClean="0"/>
              <a:t>(</a:t>
            </a:r>
            <a:r>
              <a:rPr lang="ru-RU" sz="2400" dirty="0" smtClean="0"/>
              <a:t>Ассоциация европейских производителей </a:t>
            </a:r>
            <a:r>
              <a:rPr lang="ru-RU" sz="2400" dirty="0" err="1" smtClean="0"/>
              <a:t>флоат</a:t>
            </a:r>
            <a:r>
              <a:rPr lang="ru-RU" sz="2400" dirty="0" smtClean="0"/>
              <a:t>-стекла</a:t>
            </a:r>
            <a:r>
              <a:rPr lang="en-GB" sz="2400" dirty="0" smtClean="0"/>
              <a:t>)</a:t>
            </a:r>
            <a:endParaRPr lang="en-GB" sz="2400" dirty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GB" sz="2000" dirty="0" err="1">
                <a:solidFill>
                  <a:srgbClr val="008C00"/>
                </a:solidFill>
              </a:rPr>
              <a:t>www.gepvp.org</a:t>
            </a:r>
            <a:endParaRPr lang="en-GB" sz="2000" dirty="0">
              <a:solidFill>
                <a:srgbClr val="008C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400" dirty="0" smtClean="0"/>
              <a:t>Европейская комиссия</a:t>
            </a:r>
            <a:endParaRPr lang="en-GB" sz="2400" dirty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GB" sz="2000" dirty="0" err="1">
                <a:solidFill>
                  <a:srgbClr val="008C00"/>
                </a:solidFill>
              </a:rPr>
              <a:t>www.europa.eu.int</a:t>
            </a:r>
            <a:endParaRPr lang="en-GB" sz="2000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GB" sz="2400" dirty="0"/>
              <a:t>CEN </a:t>
            </a:r>
            <a:r>
              <a:rPr lang="en-GB" sz="2400" dirty="0" smtClean="0"/>
              <a:t>(</a:t>
            </a:r>
            <a:r>
              <a:rPr lang="ru-RU" sz="2400" dirty="0" smtClean="0"/>
              <a:t>Европейский комитет по стандартизации</a:t>
            </a:r>
            <a:r>
              <a:rPr lang="en-GB" sz="2400" dirty="0" smtClean="0"/>
              <a:t>)</a:t>
            </a:r>
            <a:endParaRPr lang="en-GB" sz="2400" dirty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GB" sz="2000" dirty="0" err="1">
                <a:solidFill>
                  <a:srgbClr val="008C00"/>
                </a:solidFill>
              </a:rPr>
              <a:t>www.cenorm.be</a:t>
            </a:r>
            <a:endParaRPr lang="en-GB" sz="2000" dirty="0">
              <a:solidFill>
                <a:srgbClr val="008C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GB" sz="2400" dirty="0">
              <a:solidFill>
                <a:schemeClr val="bg2"/>
              </a:solidFill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228600" y="106363"/>
            <a:ext cx="861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Дополнительная информация</a:t>
            </a:r>
            <a:endParaRPr lang="en-GB" sz="3200" b="1" dirty="0">
              <a:solidFill>
                <a:srgbClr val="4BBB8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sl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74700"/>
            <a:ext cx="5029200" cy="487997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spect="1" noChangeArrowheads="1"/>
          </p:cNvSpPr>
          <p:nvPr/>
        </p:nvSpPr>
        <p:spPr bwMode="auto">
          <a:xfrm>
            <a:off x="228600" y="980728"/>
            <a:ext cx="8534400" cy="5040560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500"/>
              </a:spcBef>
              <a:spcAft>
                <a:spcPts val="500"/>
              </a:spcAft>
            </a:pPr>
            <a:r>
              <a:rPr lang="en-GB" sz="1800" b="1" dirty="0"/>
              <a:t>1.</a:t>
            </a:r>
            <a:r>
              <a:rPr lang="en-GB" sz="1800" dirty="0"/>
              <a:t> </a:t>
            </a:r>
            <a:r>
              <a:rPr lang="en-GB" sz="1800" b="1" dirty="0" err="1"/>
              <a:t>Groupement</a:t>
            </a:r>
            <a:r>
              <a:rPr lang="en-GB" sz="1800" b="1" dirty="0"/>
              <a:t> </a:t>
            </a:r>
            <a:r>
              <a:rPr lang="en-GB" sz="1800" b="1" dirty="0" err="1"/>
              <a:t>Européen</a:t>
            </a:r>
            <a:r>
              <a:rPr lang="en-GB" sz="1800" b="1" dirty="0"/>
              <a:t> des </a:t>
            </a:r>
            <a:r>
              <a:rPr lang="en-GB" sz="1800" b="1" dirty="0" err="1"/>
              <a:t>Producteurs</a:t>
            </a:r>
            <a:r>
              <a:rPr lang="en-GB" sz="1800" b="1" dirty="0"/>
              <a:t> de </a:t>
            </a:r>
            <a:r>
              <a:rPr lang="en-GB" sz="1800" b="1" dirty="0" err="1"/>
              <a:t>Verre</a:t>
            </a:r>
            <a:r>
              <a:rPr lang="en-GB" sz="1800" b="1" dirty="0"/>
              <a:t> Plat (GEPVP)</a:t>
            </a:r>
            <a:r>
              <a:rPr lang="en-GB" sz="1800" dirty="0"/>
              <a:t> - GEPVP </a:t>
            </a:r>
            <a:r>
              <a:rPr lang="ru-RU" sz="1800" dirty="0" smtClean="0"/>
              <a:t>европейская организация состоящая из группы европейских производителей </a:t>
            </a:r>
            <a:r>
              <a:rPr lang="ru-RU" sz="1800" dirty="0" err="1" smtClean="0"/>
              <a:t>флоат</a:t>
            </a:r>
            <a:r>
              <a:rPr lang="ru-RU" sz="1800" dirty="0" smtClean="0"/>
              <a:t> стекла</a:t>
            </a:r>
            <a:r>
              <a:rPr lang="en-GB" sz="1800" dirty="0" smtClean="0"/>
              <a:t>, </a:t>
            </a:r>
            <a:r>
              <a:rPr lang="en-GB" sz="1800" dirty="0" err="1"/>
              <a:t>Glaverbel</a:t>
            </a:r>
            <a:r>
              <a:rPr lang="en-GB" sz="1800" dirty="0"/>
              <a:t>, Pilkington, Saint </a:t>
            </a:r>
            <a:r>
              <a:rPr lang="en-GB" sz="1800" dirty="0" err="1"/>
              <a:t>Gobain</a:t>
            </a:r>
            <a:r>
              <a:rPr lang="en-GB" sz="1800" dirty="0"/>
              <a:t> </a:t>
            </a:r>
            <a:r>
              <a:rPr lang="ru-RU" sz="1800" dirty="0" smtClean="0"/>
              <a:t>и</a:t>
            </a:r>
            <a:r>
              <a:rPr lang="en-GB" sz="1800" dirty="0" smtClean="0"/>
              <a:t> </a:t>
            </a:r>
            <a:r>
              <a:rPr lang="en-GB" sz="1800" dirty="0"/>
              <a:t>Guardian.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</a:pPr>
            <a:r>
              <a:rPr lang="en-GB" sz="1800" b="1" dirty="0"/>
              <a:t>2. </a:t>
            </a:r>
            <a:r>
              <a:rPr lang="ru-RU" sz="1800" b="1" dirty="0" smtClean="0"/>
              <a:t>Директива</a:t>
            </a:r>
            <a:r>
              <a:rPr lang="en-GB" sz="1800" b="1" dirty="0" smtClean="0"/>
              <a:t> </a:t>
            </a:r>
            <a:r>
              <a:rPr lang="ru-RU" sz="1800" b="1" dirty="0" smtClean="0"/>
              <a:t>о строительных продуктах </a:t>
            </a:r>
            <a:r>
              <a:rPr lang="en-GB" sz="1800" b="1" dirty="0" smtClean="0"/>
              <a:t>(</a:t>
            </a:r>
            <a:r>
              <a:rPr lang="en-GB" sz="1800" b="1" dirty="0"/>
              <a:t>CPD)</a:t>
            </a:r>
            <a:r>
              <a:rPr lang="en-GB" sz="1800" dirty="0"/>
              <a:t> </a:t>
            </a:r>
            <a:r>
              <a:rPr lang="en-GB" sz="1800" dirty="0" smtClean="0"/>
              <a:t>–</a:t>
            </a:r>
            <a:r>
              <a:rPr lang="ru-RU" sz="1800" dirty="0" smtClean="0"/>
              <a:t> </a:t>
            </a:r>
            <a:r>
              <a:rPr lang="en-GB" sz="1800" dirty="0" smtClean="0"/>
              <a:t>CPD </a:t>
            </a:r>
            <a:r>
              <a:rPr lang="ru-RU" sz="1800" dirty="0" smtClean="0"/>
              <a:t>была создана для устранения барьеров в торговле строительными продуктами</a:t>
            </a:r>
            <a:r>
              <a:rPr lang="en-GB" sz="1800" dirty="0" smtClean="0"/>
              <a:t>. </a:t>
            </a:r>
            <a:r>
              <a:rPr lang="ru-RU" sz="1800" dirty="0" smtClean="0"/>
              <a:t>В случае со стеклом это достигается</a:t>
            </a:r>
            <a:r>
              <a:rPr lang="en-GB" sz="1800" dirty="0" smtClean="0"/>
              <a:t> </a:t>
            </a:r>
            <a:r>
              <a:rPr lang="ru-RU" sz="1800" dirty="0" smtClean="0"/>
              <a:t>при помощи создания общих европейских технических стандартов</a:t>
            </a:r>
            <a:r>
              <a:rPr lang="en-GB" sz="1800" dirty="0" smtClean="0"/>
              <a:t>, </a:t>
            </a:r>
            <a:r>
              <a:rPr lang="en-GB" sz="1800" dirty="0"/>
              <a:t>CENTC 129, </a:t>
            </a:r>
            <a:r>
              <a:rPr lang="ru-RU" sz="1800" dirty="0" smtClean="0"/>
              <a:t>против указа </a:t>
            </a:r>
            <a:r>
              <a:rPr lang="en-GB" sz="1800" dirty="0" smtClean="0"/>
              <a:t>“</a:t>
            </a:r>
            <a:r>
              <a:rPr lang="ru-RU" sz="1800" dirty="0" smtClean="0"/>
              <a:t>Стекло в зданиях</a:t>
            </a:r>
            <a:r>
              <a:rPr lang="en-GB" sz="1800" dirty="0" smtClean="0"/>
              <a:t>”</a:t>
            </a:r>
            <a:r>
              <a:rPr lang="ru-RU" sz="1800" dirty="0" smtClean="0"/>
              <a:t> </a:t>
            </a:r>
            <a:r>
              <a:rPr lang="en-GB" sz="1800" dirty="0" smtClean="0"/>
              <a:t>(</a:t>
            </a:r>
            <a:r>
              <a:rPr lang="en-GB" sz="1800" dirty="0"/>
              <a:t>M135). </a:t>
            </a:r>
            <a:r>
              <a:rPr lang="ru-RU" sz="1800" dirty="0"/>
              <a:t>У</a:t>
            </a:r>
            <a:r>
              <a:rPr lang="ru-RU" sz="1800" dirty="0" smtClean="0"/>
              <a:t>каз покрывает </a:t>
            </a:r>
            <a:r>
              <a:rPr lang="ru-RU" sz="1800" dirty="0" err="1" smtClean="0"/>
              <a:t>флоат</a:t>
            </a:r>
            <a:r>
              <a:rPr lang="ru-RU" sz="1800" dirty="0" smtClean="0"/>
              <a:t>-стекло</a:t>
            </a:r>
            <a:r>
              <a:rPr lang="en-GB" sz="1800" dirty="0" smtClean="0"/>
              <a:t>, </a:t>
            </a:r>
            <a:r>
              <a:rPr lang="ru-RU" sz="1800" dirty="0" smtClean="0"/>
              <a:t>профилированные стекла и</a:t>
            </a:r>
            <a:r>
              <a:rPr lang="en-GB" sz="1800" dirty="0" smtClean="0"/>
              <a:t> </a:t>
            </a:r>
            <a:r>
              <a:rPr lang="ru-RU" sz="1800" dirty="0" smtClean="0"/>
              <a:t>стеклоблоки</a:t>
            </a:r>
            <a:r>
              <a:rPr lang="en-GB" sz="1800" dirty="0" smtClean="0"/>
              <a:t>.</a:t>
            </a:r>
            <a:endParaRPr lang="en-GB" sz="1800" dirty="0"/>
          </a:p>
          <a:p>
            <a:r>
              <a:rPr lang="en-GB" sz="1800" b="1" dirty="0"/>
              <a:t>3. </a:t>
            </a:r>
            <a:r>
              <a:rPr lang="ru-RU" sz="1800" b="1" dirty="0" smtClean="0"/>
              <a:t>Согласованные европейские нормы </a:t>
            </a:r>
            <a:r>
              <a:rPr lang="en-GB" sz="1800" b="1" dirty="0" smtClean="0"/>
              <a:t>(</a:t>
            </a:r>
            <a:r>
              <a:rPr lang="en-GB" sz="1800" b="1" dirty="0" err="1"/>
              <a:t>hEN</a:t>
            </a:r>
            <a:r>
              <a:rPr lang="en-GB" sz="1800" b="1" dirty="0"/>
              <a:t>)</a:t>
            </a:r>
            <a:r>
              <a:rPr lang="en-GB" sz="1800" dirty="0"/>
              <a:t> – </a:t>
            </a:r>
            <a:r>
              <a:rPr lang="ru-RU" sz="1800" dirty="0"/>
              <a:t>Согласованные </a:t>
            </a:r>
            <a:r>
              <a:rPr lang="en-US" sz="1800" dirty="0" err="1" smtClean="0"/>
              <a:t>Европейские</a:t>
            </a:r>
            <a:r>
              <a:rPr lang="ru-RU" sz="1800" dirty="0"/>
              <a:t> </a:t>
            </a:r>
            <a:r>
              <a:rPr lang="en-US" sz="1800" dirty="0" err="1" smtClean="0"/>
              <a:t>Нормы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 err="1"/>
              <a:t>hEN</a:t>
            </a:r>
            <a:r>
              <a:rPr lang="en-US" sz="1800" dirty="0"/>
              <a:t>) </a:t>
            </a:r>
            <a:r>
              <a:rPr lang="ru-RU" sz="1800" dirty="0"/>
              <a:t>являются </a:t>
            </a:r>
            <a:r>
              <a:rPr lang="en-US" sz="1800" dirty="0" err="1"/>
              <a:t>стандартами</a:t>
            </a:r>
            <a:r>
              <a:rPr lang="en-US" sz="1800" dirty="0"/>
              <a:t>, </a:t>
            </a:r>
            <a:r>
              <a:rPr lang="en-US" sz="1800" dirty="0" err="1"/>
              <a:t>принятыми</a:t>
            </a:r>
            <a:r>
              <a:rPr lang="en-US" sz="1800" dirty="0"/>
              <a:t> </a:t>
            </a:r>
            <a:r>
              <a:rPr lang="en-US" sz="1800" dirty="0" err="1"/>
              <a:t>Европейским</a:t>
            </a:r>
            <a:r>
              <a:rPr lang="en-US" sz="1800" dirty="0"/>
              <a:t> </a:t>
            </a:r>
            <a:r>
              <a:rPr lang="en-US" sz="1800" dirty="0" err="1"/>
              <a:t>Комитетом</a:t>
            </a:r>
            <a:r>
              <a:rPr lang="en-US" sz="1800" dirty="0"/>
              <a:t> </a:t>
            </a:r>
            <a:r>
              <a:rPr lang="en-US" sz="1800" dirty="0" err="1"/>
              <a:t>по</a:t>
            </a:r>
            <a:r>
              <a:rPr lang="en-US" sz="1800" dirty="0"/>
              <a:t> </a:t>
            </a:r>
            <a:r>
              <a:rPr lang="en-US" sz="1800" dirty="0" err="1"/>
              <a:t>Стандартизации</a:t>
            </a:r>
            <a:r>
              <a:rPr lang="en-US" sz="1800" dirty="0"/>
              <a:t> (CEN), </a:t>
            </a:r>
            <a:r>
              <a:rPr lang="en-US" sz="1800" dirty="0" err="1"/>
              <a:t>который</a:t>
            </a:r>
            <a:r>
              <a:rPr lang="en-US" sz="1800" dirty="0"/>
              <a:t> </a:t>
            </a:r>
            <a:r>
              <a:rPr lang="ru-RU" sz="1800" dirty="0"/>
              <a:t>по указанию </a:t>
            </a:r>
            <a:r>
              <a:rPr lang="en-US" sz="1800" dirty="0" err="1"/>
              <a:t>Европейской</a:t>
            </a:r>
            <a:r>
              <a:rPr lang="en-US" sz="1800" dirty="0"/>
              <a:t> </a:t>
            </a:r>
            <a:r>
              <a:rPr lang="en-US" sz="1800" dirty="0" err="1"/>
              <a:t>Комиссии</a:t>
            </a:r>
            <a:r>
              <a:rPr lang="en-US" sz="1800" dirty="0"/>
              <a:t> </a:t>
            </a:r>
            <a:r>
              <a:rPr lang="en-US" sz="1800" dirty="0" err="1"/>
              <a:t>представляет</a:t>
            </a:r>
            <a:r>
              <a:rPr lang="en-US" sz="1800" dirty="0"/>
              <a:t> </a:t>
            </a:r>
            <a:r>
              <a:rPr lang="en-US" sz="1800" dirty="0" err="1"/>
              <a:t>все</a:t>
            </a:r>
            <a:r>
              <a:rPr lang="en-US" sz="1800" dirty="0"/>
              <a:t> </a:t>
            </a:r>
            <a:r>
              <a:rPr lang="en-US" sz="1800" dirty="0" err="1"/>
              <a:t>национальные</a:t>
            </a:r>
            <a:r>
              <a:rPr lang="en-US" sz="1800" dirty="0"/>
              <a:t> </a:t>
            </a:r>
            <a:r>
              <a:rPr lang="en-US" sz="1800" dirty="0" err="1"/>
              <a:t>органы</a:t>
            </a:r>
            <a:r>
              <a:rPr lang="en-US" sz="1800" dirty="0"/>
              <a:t> </a:t>
            </a:r>
            <a:r>
              <a:rPr lang="en-US" sz="1800" dirty="0" err="1"/>
              <a:t>по</a:t>
            </a:r>
            <a:r>
              <a:rPr lang="en-US" sz="1800" dirty="0"/>
              <a:t> </a:t>
            </a:r>
            <a:r>
              <a:rPr lang="en-US" sz="1800" dirty="0" err="1"/>
              <a:t>стандартизации</a:t>
            </a:r>
            <a:r>
              <a:rPr lang="en-US" sz="1800" dirty="0"/>
              <a:t>. </a:t>
            </a:r>
            <a:r>
              <a:rPr lang="en-US" sz="1800" dirty="0" err="1"/>
              <a:t>Они</a:t>
            </a:r>
            <a:r>
              <a:rPr lang="en-US" sz="1800" dirty="0"/>
              <a:t> </a:t>
            </a:r>
            <a:r>
              <a:rPr lang="en-US" sz="1800" dirty="0" err="1"/>
              <a:t>разработаны</a:t>
            </a:r>
            <a:r>
              <a:rPr lang="en-US" sz="1800" dirty="0"/>
              <a:t> </a:t>
            </a:r>
            <a:r>
              <a:rPr lang="en-US" sz="1800" dirty="0" err="1"/>
              <a:t>основе</a:t>
            </a:r>
            <a:r>
              <a:rPr lang="en-US" sz="1800" dirty="0"/>
              <a:t> </a:t>
            </a:r>
            <a:r>
              <a:rPr lang="en-US" sz="1800" dirty="0" err="1"/>
              <a:t>консенсуса</a:t>
            </a:r>
            <a:r>
              <a:rPr lang="en-US" sz="1800" dirty="0"/>
              <a:t> </a:t>
            </a:r>
            <a:r>
              <a:rPr lang="en-US" sz="1800" dirty="0" err="1"/>
              <a:t>между</a:t>
            </a:r>
            <a:r>
              <a:rPr lang="en-US" sz="1800" dirty="0"/>
              <a:t> </a:t>
            </a:r>
            <a:r>
              <a:rPr lang="en-US" sz="1800" dirty="0" err="1"/>
              <a:t>всеми</a:t>
            </a:r>
            <a:r>
              <a:rPr lang="en-US" sz="1800" dirty="0"/>
              <a:t> </a:t>
            </a:r>
            <a:r>
              <a:rPr lang="en-US" sz="1800" dirty="0" err="1"/>
              <a:t>заинтересованными</a:t>
            </a:r>
            <a:r>
              <a:rPr lang="en-US" sz="1800" dirty="0"/>
              <a:t> </a:t>
            </a:r>
            <a:r>
              <a:rPr lang="en-US" sz="1800" dirty="0" err="1"/>
              <a:t>сторонами</a:t>
            </a:r>
            <a:r>
              <a:rPr lang="en-US" sz="1800" dirty="0"/>
              <a:t> </a:t>
            </a:r>
            <a:r>
              <a:rPr lang="en-US" sz="1800" dirty="0" err="1"/>
              <a:t>в</a:t>
            </a:r>
            <a:r>
              <a:rPr lang="en-US" sz="1800" dirty="0"/>
              <a:t> </a:t>
            </a:r>
            <a:r>
              <a:rPr lang="en-US" sz="1800" dirty="0" err="1"/>
              <a:t>результате</a:t>
            </a:r>
            <a:r>
              <a:rPr lang="en-US" sz="1800" dirty="0"/>
              <a:t> </a:t>
            </a:r>
            <a:r>
              <a:rPr lang="en-US" sz="1800" dirty="0" err="1"/>
              <a:t>открытого</a:t>
            </a:r>
            <a:r>
              <a:rPr lang="en-US" sz="1800" dirty="0"/>
              <a:t> </a:t>
            </a:r>
            <a:r>
              <a:rPr lang="en-US" sz="1800" dirty="0" err="1"/>
              <a:t>и</a:t>
            </a:r>
            <a:r>
              <a:rPr lang="en-US" sz="1800" dirty="0"/>
              <a:t> </a:t>
            </a:r>
            <a:r>
              <a:rPr lang="en-US" sz="1800" dirty="0" err="1"/>
              <a:t>прозрачного</a:t>
            </a:r>
            <a:r>
              <a:rPr lang="en-US" sz="1800" dirty="0"/>
              <a:t> </a:t>
            </a:r>
            <a:r>
              <a:rPr lang="en-US" sz="1800" dirty="0" err="1"/>
              <a:t>процесса</a:t>
            </a:r>
            <a:r>
              <a:rPr lang="en-US" sz="1800" dirty="0"/>
              <a:t>.</a:t>
            </a:r>
            <a:endParaRPr lang="ru-RU" sz="1800" dirty="0"/>
          </a:p>
          <a:p>
            <a:pPr marL="342900" indent="-342900">
              <a:spcBef>
                <a:spcPts val="500"/>
              </a:spcBef>
              <a:spcAft>
                <a:spcPts val="500"/>
              </a:spcAft>
            </a:pPr>
            <a:r>
              <a:rPr lang="en-GB" sz="1800" b="1" dirty="0" smtClean="0"/>
              <a:t>4</a:t>
            </a:r>
            <a:r>
              <a:rPr lang="en-GB" sz="1800" b="1" dirty="0"/>
              <a:t>. CE </a:t>
            </a:r>
            <a:r>
              <a:rPr lang="ru-RU" sz="1800" b="1" dirty="0" smtClean="0"/>
              <a:t>маркировка</a:t>
            </a:r>
            <a:r>
              <a:rPr lang="en-GB" sz="1800" b="1" dirty="0" smtClean="0"/>
              <a:t> –</a:t>
            </a:r>
            <a:r>
              <a:rPr lang="ru-RU" sz="1800" b="1" dirty="0" smtClean="0"/>
              <a:t> </a:t>
            </a:r>
            <a:r>
              <a:rPr lang="en-GB" sz="1800" dirty="0" smtClean="0"/>
              <a:t>CE </a:t>
            </a:r>
            <a:r>
              <a:rPr lang="ru-RU" sz="1800" dirty="0" smtClean="0"/>
              <a:t>маркировка</a:t>
            </a:r>
            <a:r>
              <a:rPr lang="en-GB" sz="1800" dirty="0" smtClean="0"/>
              <a:t> </a:t>
            </a:r>
            <a:r>
              <a:rPr lang="ru-RU" sz="1800" dirty="0" smtClean="0"/>
              <a:t>является знаком, размещенным на продукте или в сопутствующей документации</a:t>
            </a:r>
            <a:r>
              <a:rPr lang="en-GB" sz="1800" dirty="0" smtClean="0"/>
              <a:t>.</a:t>
            </a:r>
            <a:r>
              <a:rPr lang="ru-RU" sz="1800" dirty="0" smtClean="0"/>
              <a:t> Знак</a:t>
            </a:r>
            <a:r>
              <a:rPr lang="en-GB" sz="1800" dirty="0" smtClean="0"/>
              <a:t> </a:t>
            </a:r>
            <a:r>
              <a:rPr lang="en-GB" sz="1800" dirty="0"/>
              <a:t>CE </a:t>
            </a:r>
            <a:r>
              <a:rPr lang="ru-RU" sz="1800" dirty="0" smtClean="0"/>
              <a:t>указывает, что продукт соответствует всем положениям </a:t>
            </a:r>
            <a:r>
              <a:rPr lang="en-GB" sz="1800" dirty="0" smtClean="0"/>
              <a:t>CPD </a:t>
            </a:r>
            <a:r>
              <a:rPr lang="ru-RU" sz="1800" dirty="0" smtClean="0"/>
              <a:t>и </a:t>
            </a:r>
            <a:r>
              <a:rPr lang="en-GB" sz="1800" dirty="0" err="1" smtClean="0"/>
              <a:t>hEN</a:t>
            </a:r>
            <a:r>
              <a:rPr lang="en-GB" sz="1800" dirty="0" smtClean="0"/>
              <a:t> </a:t>
            </a:r>
            <a:r>
              <a:rPr lang="ru-RU" sz="1800" dirty="0" smtClean="0"/>
              <a:t>согласно требованиям </a:t>
            </a:r>
            <a:r>
              <a:rPr lang="en-GB" sz="1800" dirty="0" smtClean="0"/>
              <a:t>CPD</a:t>
            </a:r>
            <a:r>
              <a:rPr lang="en-GB" sz="1800" dirty="0"/>
              <a:t>. 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228600" y="106363"/>
            <a:ext cx="861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Глоссарий</a:t>
            </a:r>
            <a:r>
              <a:rPr lang="en-GB" sz="32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b="1" dirty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(1)</a:t>
            </a:r>
            <a:endParaRPr lang="en-GB" sz="3200" b="1" dirty="0">
              <a:solidFill>
                <a:srgbClr val="4BBB8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spect="1" noChangeArrowheads="1"/>
          </p:cNvSpPr>
          <p:nvPr/>
        </p:nvSpPr>
        <p:spPr bwMode="auto">
          <a:xfrm>
            <a:off x="228600" y="1295400"/>
            <a:ext cx="8534400" cy="4648200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500"/>
              </a:spcBef>
              <a:spcAft>
                <a:spcPts val="500"/>
              </a:spcAft>
            </a:pPr>
            <a:r>
              <a:rPr lang="en-GB" sz="1800" b="1" dirty="0"/>
              <a:t>5. </a:t>
            </a:r>
            <a:r>
              <a:rPr lang="ru-RU" sz="1800" b="1" dirty="0" smtClean="0"/>
              <a:t>Система аттестации соответствия </a:t>
            </a:r>
            <a:r>
              <a:rPr lang="en-GB" sz="1800" dirty="0" smtClean="0"/>
              <a:t>– ‘</a:t>
            </a:r>
            <a:r>
              <a:rPr lang="ru-RU" sz="1800" dirty="0" smtClean="0"/>
              <a:t>Системы аттестации соответствия</a:t>
            </a:r>
            <a:r>
              <a:rPr lang="en-GB" sz="1800" dirty="0" smtClean="0"/>
              <a:t>’</a:t>
            </a:r>
            <a:r>
              <a:rPr lang="ru-RU" sz="1800" dirty="0" smtClean="0"/>
              <a:t>, которые содержаться в </a:t>
            </a:r>
            <a:r>
              <a:rPr lang="en-GB" sz="1800" dirty="0" smtClean="0"/>
              <a:t>CPD </a:t>
            </a:r>
            <a:r>
              <a:rPr lang="ru-RU" sz="1800" dirty="0" smtClean="0"/>
              <a:t>определяют уровень вовлеченности уполномоченных органов</a:t>
            </a:r>
            <a:r>
              <a:rPr lang="en-GB" sz="1800" dirty="0" smtClean="0"/>
              <a:t> </a:t>
            </a:r>
            <a:r>
              <a:rPr lang="ru-RU" sz="1800" dirty="0" smtClean="0"/>
              <a:t>в процесс демонстрации</a:t>
            </a:r>
            <a:r>
              <a:rPr lang="en-GB" sz="1800" dirty="0" smtClean="0"/>
              <a:t> </a:t>
            </a:r>
            <a:r>
              <a:rPr lang="ru-RU" sz="1800" dirty="0" smtClean="0"/>
              <a:t>соответствий</a:t>
            </a:r>
            <a:r>
              <a:rPr lang="en-GB" sz="1800" dirty="0" smtClean="0"/>
              <a:t>. </a:t>
            </a:r>
            <a:r>
              <a:rPr lang="ru-RU" sz="1800" dirty="0" smtClean="0"/>
              <a:t>В зависимости о конечной цели применения продукта</a:t>
            </a:r>
            <a:r>
              <a:rPr lang="en-GB" sz="1800" dirty="0" smtClean="0"/>
              <a:t> </a:t>
            </a:r>
            <a:r>
              <a:rPr lang="ru-RU" sz="1800" dirty="0" smtClean="0"/>
              <a:t>применяются разные </a:t>
            </a:r>
            <a:r>
              <a:rPr lang="en-GB" sz="1800" dirty="0" smtClean="0"/>
              <a:t>‘</a:t>
            </a:r>
            <a:r>
              <a:rPr lang="ru-RU" sz="1800" dirty="0" smtClean="0"/>
              <a:t>Системы аттестации соответствия</a:t>
            </a:r>
            <a:r>
              <a:rPr lang="en-GB" sz="1800" dirty="0"/>
              <a:t>’</a:t>
            </a:r>
            <a:r>
              <a:rPr lang="en-GB" sz="1800" dirty="0" smtClean="0"/>
              <a:t>. </a:t>
            </a:r>
            <a:r>
              <a:rPr lang="ru-RU" sz="1800" dirty="0" smtClean="0"/>
              <a:t>Среди доступных систем аттестации только </a:t>
            </a:r>
            <a:r>
              <a:rPr lang="en-GB" sz="1800" dirty="0" smtClean="0"/>
              <a:t>1,3 </a:t>
            </a:r>
            <a:r>
              <a:rPr lang="ru-RU" sz="1800" dirty="0" smtClean="0"/>
              <a:t>и</a:t>
            </a:r>
            <a:r>
              <a:rPr lang="en-GB" sz="1800" dirty="0" smtClean="0"/>
              <a:t> </a:t>
            </a:r>
            <a:r>
              <a:rPr lang="en-GB" sz="1800" dirty="0"/>
              <a:t>4 </a:t>
            </a:r>
            <a:r>
              <a:rPr lang="ru-RU" sz="1800" dirty="0" smtClean="0"/>
              <a:t>применяются к </a:t>
            </a:r>
            <a:r>
              <a:rPr lang="en-GB" sz="1800" dirty="0" smtClean="0"/>
              <a:t>‘</a:t>
            </a:r>
            <a:r>
              <a:rPr lang="ru-RU" sz="1800" dirty="0" smtClean="0"/>
              <a:t>Стеклу в зданиях</a:t>
            </a:r>
            <a:r>
              <a:rPr lang="en-GB" sz="1800" dirty="0" smtClean="0"/>
              <a:t>’</a:t>
            </a:r>
            <a:r>
              <a:rPr lang="en-GB" sz="1800" dirty="0"/>
              <a:t>. </a:t>
            </a:r>
            <a:r>
              <a:rPr lang="ru-RU" sz="1800" dirty="0" smtClean="0"/>
              <a:t>Ссылка на приложение </a:t>
            </a:r>
            <a:r>
              <a:rPr lang="en-GB" sz="1800" dirty="0" smtClean="0"/>
              <a:t>2</a:t>
            </a:r>
            <a:r>
              <a:rPr lang="en-GB" sz="1800" dirty="0"/>
              <a:t>.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</a:pPr>
            <a:r>
              <a:rPr lang="en-GB" sz="1800" b="1" dirty="0"/>
              <a:t>6. </a:t>
            </a:r>
            <a:r>
              <a:rPr lang="ru-RU" sz="1800" b="1" dirty="0" smtClean="0"/>
              <a:t>Изначальное типовое тестирование </a:t>
            </a:r>
            <a:r>
              <a:rPr lang="en-GB" sz="1800" b="1" dirty="0" smtClean="0"/>
              <a:t>(</a:t>
            </a:r>
            <a:r>
              <a:rPr lang="en-GB" sz="1800" b="1" dirty="0"/>
              <a:t>ITT)–</a:t>
            </a:r>
            <a:r>
              <a:rPr lang="en-GB" sz="1800" dirty="0"/>
              <a:t> </a:t>
            </a:r>
            <a:r>
              <a:rPr lang="ru-RU" sz="1800" dirty="0"/>
              <a:t>тестирование осуществляется </a:t>
            </a:r>
            <a:r>
              <a:rPr lang="ru-RU" sz="1800" dirty="0" smtClean="0"/>
              <a:t>производителем в </a:t>
            </a:r>
            <a:r>
              <a:rPr lang="ru-RU" sz="1800" dirty="0"/>
              <a:t>случае системы аттестации </a:t>
            </a:r>
            <a:r>
              <a:rPr lang="ru-RU" sz="1800" dirty="0" smtClean="0"/>
              <a:t>номер 4 </a:t>
            </a:r>
            <a:r>
              <a:rPr lang="ru-RU" sz="1800" dirty="0"/>
              <a:t>и </a:t>
            </a:r>
            <a:r>
              <a:rPr lang="ru-RU" sz="1800" dirty="0" smtClean="0"/>
              <a:t>уполномоченным тестирующим органом в </a:t>
            </a:r>
            <a:r>
              <a:rPr lang="ru-RU" sz="1800" dirty="0"/>
              <a:t>случае систем аттестации 1 или 3. Методы </a:t>
            </a:r>
            <a:r>
              <a:rPr lang="ru-RU" sz="1800" dirty="0" smtClean="0"/>
              <a:t>испытаний</a:t>
            </a:r>
            <a:r>
              <a:rPr lang="ru-RU" sz="1800" dirty="0"/>
              <a:t> </a:t>
            </a:r>
            <a:r>
              <a:rPr lang="ru-RU" sz="1800" dirty="0" smtClean="0"/>
              <a:t>содержатся </a:t>
            </a:r>
            <a:r>
              <a:rPr lang="ru-RU" sz="1800" dirty="0"/>
              <a:t>в опорных </a:t>
            </a:r>
            <a:r>
              <a:rPr lang="ru-RU" sz="1800" dirty="0" smtClean="0"/>
              <a:t>продуктовых стандартах.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</a:pPr>
            <a:r>
              <a:rPr lang="en-GB" sz="1800" dirty="0" smtClean="0"/>
              <a:t> </a:t>
            </a:r>
            <a:r>
              <a:rPr lang="en-GB" sz="1800" b="1" dirty="0" smtClean="0"/>
              <a:t>7. </a:t>
            </a:r>
            <a:r>
              <a:rPr lang="ru-RU" sz="1800" b="1" dirty="0" smtClean="0"/>
              <a:t>Контроль производства </a:t>
            </a:r>
            <a:r>
              <a:rPr lang="en-GB" sz="1800" b="1" dirty="0" smtClean="0"/>
              <a:t>(FPC)</a:t>
            </a:r>
            <a:r>
              <a:rPr lang="en-GB" sz="1800" dirty="0" smtClean="0"/>
              <a:t> – </a:t>
            </a:r>
            <a:r>
              <a:rPr lang="ru-RU" sz="1800" dirty="0" smtClean="0"/>
              <a:t>каждый</a:t>
            </a:r>
            <a:r>
              <a:rPr lang="en-GB" sz="1800" dirty="0" smtClean="0"/>
              <a:t> </a:t>
            </a:r>
            <a:r>
              <a:rPr lang="en-GB" sz="1800" dirty="0" err="1" smtClean="0"/>
              <a:t>hEN</a:t>
            </a:r>
            <a:r>
              <a:rPr lang="en-GB" sz="1800" dirty="0" smtClean="0"/>
              <a:t> </a:t>
            </a:r>
            <a:r>
              <a:rPr lang="ru-RU" sz="1800" dirty="0" smtClean="0"/>
              <a:t>содержит набор производственных контрольных точек необходимых для того, чтобы производственная система достигала критериев заданных в </a:t>
            </a:r>
            <a:r>
              <a:rPr lang="en-GB" sz="1800" dirty="0" err="1" smtClean="0"/>
              <a:t>hEN</a:t>
            </a:r>
            <a:r>
              <a:rPr lang="en-GB" sz="1800" dirty="0" smtClean="0"/>
              <a:t>. </a:t>
            </a:r>
            <a:r>
              <a:rPr lang="ru-RU" sz="1800" dirty="0" smtClean="0"/>
              <a:t>Чаще всего они касаются</a:t>
            </a:r>
            <a:r>
              <a:rPr lang="en-GB" sz="1800" dirty="0" smtClean="0"/>
              <a:t> </a:t>
            </a:r>
            <a:r>
              <a:rPr lang="ru-RU" sz="1800" dirty="0" smtClean="0"/>
              <a:t>контроля материалов</a:t>
            </a:r>
            <a:r>
              <a:rPr lang="en-GB" sz="1800" dirty="0" smtClean="0"/>
              <a:t>, </a:t>
            </a:r>
            <a:r>
              <a:rPr lang="ru-RU" sz="1800" dirty="0" smtClean="0"/>
              <a:t>производства</a:t>
            </a:r>
            <a:r>
              <a:rPr lang="en-GB" sz="1800" dirty="0" smtClean="0"/>
              <a:t> </a:t>
            </a:r>
            <a:r>
              <a:rPr lang="ru-RU" sz="1800" dirty="0" smtClean="0"/>
              <a:t>и продукт-контроля</a:t>
            </a:r>
            <a:r>
              <a:rPr lang="en-GB" sz="1800" dirty="0" smtClean="0"/>
              <a:t>.</a:t>
            </a:r>
            <a:endParaRPr lang="en-GB" sz="1800" dirty="0"/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228600" y="106363"/>
            <a:ext cx="861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Глоссарий </a:t>
            </a:r>
            <a:r>
              <a:rPr lang="en-GB" sz="32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GB" sz="3200" b="1" dirty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(2)</a:t>
            </a:r>
            <a:endParaRPr lang="en-GB" sz="3200" b="1" dirty="0">
              <a:solidFill>
                <a:srgbClr val="4BBB8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spect="1" noChangeArrowheads="1"/>
          </p:cNvSpPr>
          <p:nvPr/>
        </p:nvSpPr>
        <p:spPr bwMode="auto">
          <a:xfrm>
            <a:off x="228600" y="1295400"/>
            <a:ext cx="8534400" cy="4648200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500"/>
              </a:spcBef>
              <a:spcAft>
                <a:spcPts val="500"/>
              </a:spcAft>
            </a:pPr>
            <a:r>
              <a:rPr lang="en-GB" sz="1800" b="1" dirty="0"/>
              <a:t>8. </a:t>
            </a:r>
            <a:r>
              <a:rPr lang="ru-RU" sz="1800" b="1" dirty="0" smtClean="0"/>
              <a:t>Характеристики не определены </a:t>
            </a:r>
            <a:r>
              <a:rPr lang="en-GB" sz="1800" b="1" dirty="0" smtClean="0"/>
              <a:t>(</a:t>
            </a:r>
            <a:r>
              <a:rPr lang="en-GB" sz="1800" b="1" dirty="0"/>
              <a:t>NPD)</a:t>
            </a:r>
            <a:r>
              <a:rPr lang="en-GB" sz="1800" dirty="0"/>
              <a:t> – </a:t>
            </a:r>
            <a:r>
              <a:rPr lang="ru-RU" sz="1800" dirty="0" smtClean="0"/>
              <a:t>в случаях, когда</a:t>
            </a:r>
            <a:r>
              <a:rPr lang="en-GB" sz="1800" dirty="0" smtClean="0"/>
              <a:t> </a:t>
            </a:r>
            <a:r>
              <a:rPr lang="en-GB" sz="1800" dirty="0"/>
              <a:t>Pilkington </a:t>
            </a:r>
            <a:r>
              <a:rPr lang="ru-RU" sz="1800" dirty="0" smtClean="0"/>
              <a:t>решает не декларировать значение или при отсутствии таковых требований фраза </a:t>
            </a:r>
            <a:r>
              <a:rPr lang="en-GB" sz="1800" dirty="0" smtClean="0"/>
              <a:t>“</a:t>
            </a:r>
            <a:r>
              <a:rPr lang="ru-RU" sz="1800" dirty="0" smtClean="0"/>
              <a:t>характеристики не определены</a:t>
            </a:r>
            <a:r>
              <a:rPr lang="en-GB" sz="1800" dirty="0" smtClean="0"/>
              <a:t>” </a:t>
            </a:r>
            <a:r>
              <a:rPr lang="en-GB" sz="1800" dirty="0"/>
              <a:t>(NPD) </a:t>
            </a:r>
            <a:r>
              <a:rPr lang="ru-RU" sz="1800" dirty="0" smtClean="0"/>
              <a:t>указывается напротив этой характеристики</a:t>
            </a:r>
            <a:r>
              <a:rPr lang="en-GB" sz="1800" dirty="0" smtClean="0"/>
              <a:t>.</a:t>
            </a:r>
            <a:r>
              <a:rPr lang="en-GB" sz="1800" b="1" dirty="0" smtClean="0"/>
              <a:t> </a:t>
            </a:r>
            <a:endParaRPr lang="en-GB" sz="1800" b="1" dirty="0"/>
          </a:p>
          <a:p>
            <a:pPr marL="342900" indent="-342900">
              <a:spcBef>
                <a:spcPts val="500"/>
              </a:spcBef>
              <a:spcAft>
                <a:spcPts val="500"/>
              </a:spcAft>
            </a:pPr>
            <a:r>
              <a:rPr lang="en-GB" sz="1800" b="1" dirty="0"/>
              <a:t>9. </a:t>
            </a:r>
            <a:r>
              <a:rPr lang="ru-RU" sz="1800" b="1" dirty="0" smtClean="0"/>
              <a:t>Переходный период </a:t>
            </a:r>
            <a:r>
              <a:rPr lang="en-GB" sz="1800" dirty="0" smtClean="0"/>
              <a:t>– ‘</a:t>
            </a:r>
            <a:r>
              <a:rPr lang="ru-RU" sz="1800" dirty="0" smtClean="0"/>
              <a:t>переходный период</a:t>
            </a:r>
            <a:r>
              <a:rPr lang="en-GB" sz="1800" dirty="0" smtClean="0"/>
              <a:t>’ </a:t>
            </a:r>
            <a:r>
              <a:rPr lang="ru-RU" sz="1800" dirty="0" smtClean="0"/>
              <a:t>означает</a:t>
            </a:r>
            <a:r>
              <a:rPr lang="en-GB" sz="1800" dirty="0" smtClean="0"/>
              <a:t> </a:t>
            </a:r>
            <a:r>
              <a:rPr lang="en-GB" sz="1800" dirty="0"/>
              <a:t>21</a:t>
            </a:r>
            <a:r>
              <a:rPr lang="en-GB" sz="1800" dirty="0" smtClean="0"/>
              <a:t>-</a:t>
            </a:r>
            <a:r>
              <a:rPr lang="ru-RU" sz="1800" dirty="0" err="1" smtClean="0"/>
              <a:t>месячеый</a:t>
            </a:r>
            <a:r>
              <a:rPr lang="en-GB" sz="1800" dirty="0" smtClean="0"/>
              <a:t> </a:t>
            </a:r>
            <a:r>
              <a:rPr lang="ru-RU" sz="1800" dirty="0" smtClean="0"/>
              <a:t>интервал после публикации</a:t>
            </a:r>
            <a:r>
              <a:rPr lang="en-GB" sz="1800" dirty="0" smtClean="0"/>
              <a:t> </a:t>
            </a:r>
            <a:r>
              <a:rPr lang="en-GB" sz="1800" dirty="0" err="1" smtClean="0"/>
              <a:t>hEN</a:t>
            </a:r>
            <a:r>
              <a:rPr lang="en-GB" sz="1800" dirty="0" smtClean="0"/>
              <a:t> </a:t>
            </a:r>
            <a:r>
              <a:rPr lang="ru-RU" sz="1800" dirty="0" smtClean="0"/>
              <a:t>и обязательной датой </a:t>
            </a:r>
            <a:r>
              <a:rPr lang="en-GB" sz="1800" dirty="0" smtClean="0"/>
              <a:t>CE </a:t>
            </a:r>
            <a:r>
              <a:rPr lang="ru-RU" sz="1800" dirty="0" smtClean="0"/>
              <a:t>маркировки и </a:t>
            </a:r>
            <a:r>
              <a:rPr lang="ru-RU" sz="1800" dirty="0" err="1" smtClean="0"/>
              <a:t>соотвтствия</a:t>
            </a:r>
            <a:r>
              <a:rPr lang="ru-RU" sz="1800" dirty="0" smtClean="0"/>
              <a:t> рыночного продукта с </a:t>
            </a:r>
            <a:r>
              <a:rPr lang="en-GB" sz="1800" dirty="0" smtClean="0"/>
              <a:t>CPD.</a:t>
            </a:r>
            <a:endParaRPr lang="en-GB" sz="1800" dirty="0"/>
          </a:p>
          <a:p>
            <a:pPr marL="342900" indent="-342900">
              <a:spcBef>
                <a:spcPts val="500"/>
              </a:spcBef>
              <a:spcAft>
                <a:spcPts val="500"/>
              </a:spcAft>
            </a:pPr>
            <a:r>
              <a:rPr lang="en-GB" sz="1800" b="1" dirty="0"/>
              <a:t>10. </a:t>
            </a:r>
            <a:r>
              <a:rPr lang="ru-RU" sz="1800" b="1" dirty="0" smtClean="0"/>
              <a:t>Внешний уполномоченный орган </a:t>
            </a:r>
            <a:r>
              <a:rPr lang="ru-RU" sz="1800" dirty="0" smtClean="0"/>
              <a:t>–</a:t>
            </a:r>
            <a:r>
              <a:rPr lang="en-GB" sz="1800" dirty="0" smtClean="0"/>
              <a:t> </a:t>
            </a:r>
            <a:r>
              <a:rPr lang="ru-RU" sz="1800" dirty="0" smtClean="0"/>
              <a:t>Внешний уполномоченный является организацией участвующей в сертификации</a:t>
            </a:r>
            <a:r>
              <a:rPr lang="en-GB" sz="1800" dirty="0" smtClean="0"/>
              <a:t> </a:t>
            </a:r>
            <a:r>
              <a:rPr lang="ru-RU" sz="1800" dirty="0" smtClean="0"/>
              <a:t>и/или</a:t>
            </a:r>
            <a:r>
              <a:rPr lang="en-GB" sz="1800" dirty="0" smtClean="0"/>
              <a:t> </a:t>
            </a:r>
            <a:r>
              <a:rPr lang="ru-RU" sz="1800" dirty="0"/>
              <a:t>инспекции и/или</a:t>
            </a:r>
            <a:r>
              <a:rPr lang="en-GB" sz="1800" dirty="0"/>
              <a:t> </a:t>
            </a:r>
            <a:r>
              <a:rPr lang="ru-RU" sz="1800" dirty="0" smtClean="0"/>
              <a:t>тестировании представленная государством </a:t>
            </a:r>
            <a:r>
              <a:rPr lang="ru-RU" sz="1800" dirty="0" smtClean="0"/>
              <a:t>Европейской комиссии как заслуживающая уважение</a:t>
            </a:r>
            <a:r>
              <a:rPr lang="en-GB" sz="1800" dirty="0" smtClean="0"/>
              <a:t>. </a:t>
            </a:r>
            <a:r>
              <a:rPr lang="ru-RU" sz="1800" dirty="0" smtClean="0"/>
              <a:t>Тесты</a:t>
            </a:r>
            <a:r>
              <a:rPr lang="en-GB" sz="1800" dirty="0" smtClean="0"/>
              <a:t>, </a:t>
            </a:r>
            <a:r>
              <a:rPr lang="ru-RU" sz="1800" dirty="0" smtClean="0"/>
              <a:t>инспекции и сертификации проведенные</a:t>
            </a:r>
            <a:r>
              <a:rPr lang="en-GB" sz="1800" dirty="0" smtClean="0"/>
              <a:t>/</a:t>
            </a:r>
            <a:r>
              <a:rPr lang="ru-RU" sz="1800" dirty="0" smtClean="0"/>
              <a:t>доставленные </a:t>
            </a:r>
            <a:r>
              <a:rPr lang="ru-RU" sz="1800" dirty="0" smtClean="0"/>
              <a:t>уполномоченным органом должны быть распознаны и приняты во всех странах ЕС.</a:t>
            </a:r>
            <a:endParaRPr lang="en-GB" sz="1600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GB" sz="2000" dirty="0">
              <a:solidFill>
                <a:schemeClr val="bg2"/>
              </a:solidFill>
            </a:endParaRP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228600" y="106363"/>
            <a:ext cx="861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Глоссарий </a:t>
            </a:r>
            <a:r>
              <a:rPr lang="en-GB" sz="32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GB" sz="3200" b="1" dirty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(3)</a:t>
            </a:r>
            <a:endParaRPr lang="en-GB" sz="3200" b="1" dirty="0">
              <a:solidFill>
                <a:srgbClr val="4BBB8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spect="1" noChangeArrowheads="1"/>
          </p:cNvSpPr>
          <p:nvPr/>
        </p:nvSpPr>
        <p:spPr bwMode="auto">
          <a:xfrm>
            <a:off x="228600" y="1295400"/>
            <a:ext cx="8534400" cy="4648200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400" dirty="0" smtClean="0"/>
              <a:t>Уходим от жаргона</a:t>
            </a:r>
            <a:endParaRPr lang="en-GB" sz="2400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400" dirty="0" smtClean="0"/>
              <a:t>Ключевые даты</a:t>
            </a:r>
            <a:endParaRPr lang="en-GB" sz="2400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400" dirty="0" smtClean="0"/>
              <a:t>Что увидит покупатель</a:t>
            </a:r>
            <a:r>
              <a:rPr lang="en-GB" sz="2400" dirty="0" smtClean="0"/>
              <a:t>?</a:t>
            </a:r>
            <a:endParaRPr lang="en-GB" sz="2400" dirty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ru-RU" sz="2000" dirty="0">
                <a:solidFill>
                  <a:srgbClr val="009900"/>
                </a:solidFill>
              </a:rPr>
              <a:t>Э</a:t>
            </a:r>
            <a:r>
              <a:rPr lang="ru-RU" sz="2000" dirty="0" smtClean="0">
                <a:solidFill>
                  <a:srgbClr val="009900"/>
                </a:solidFill>
              </a:rPr>
              <a:t>тикетка на упаковке и документы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GB" sz="2000" dirty="0" smtClean="0">
                <a:solidFill>
                  <a:srgbClr val="009900"/>
                </a:solidFill>
              </a:rPr>
              <a:t>‘</a:t>
            </a:r>
            <a:r>
              <a:rPr lang="ru-RU" sz="2000" dirty="0" smtClean="0">
                <a:solidFill>
                  <a:srgbClr val="009900"/>
                </a:solidFill>
              </a:rPr>
              <a:t>Полная</a:t>
            </a:r>
            <a:r>
              <a:rPr lang="en-GB" sz="2000" dirty="0" smtClean="0">
                <a:solidFill>
                  <a:srgbClr val="009900"/>
                </a:solidFill>
              </a:rPr>
              <a:t>’ </a:t>
            </a:r>
            <a:r>
              <a:rPr lang="en-GB" sz="2000" dirty="0">
                <a:solidFill>
                  <a:srgbClr val="009900"/>
                </a:solidFill>
              </a:rPr>
              <a:t>CE </a:t>
            </a:r>
            <a:r>
              <a:rPr lang="ru-RU" sz="2000" dirty="0" smtClean="0">
                <a:solidFill>
                  <a:srgbClr val="009900"/>
                </a:solidFill>
              </a:rPr>
              <a:t>маркировка</a:t>
            </a:r>
            <a:endParaRPr lang="en-GB" sz="2400" dirty="0">
              <a:solidFill>
                <a:srgbClr val="0099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400" dirty="0" smtClean="0"/>
              <a:t>Обязанности покупателя</a:t>
            </a:r>
            <a:endParaRPr lang="en-GB" sz="2400" dirty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ru-RU" sz="2000" dirty="0" smtClean="0">
                <a:solidFill>
                  <a:srgbClr val="009900"/>
                </a:solidFill>
              </a:rPr>
              <a:t>Продавцы</a:t>
            </a:r>
            <a:endParaRPr lang="en-GB" sz="2000" dirty="0">
              <a:solidFill>
                <a:srgbClr val="00990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ru-RU" sz="2000" dirty="0" smtClean="0">
                <a:solidFill>
                  <a:srgbClr val="009900"/>
                </a:solidFill>
              </a:rPr>
              <a:t>Переработчики</a:t>
            </a:r>
            <a:endParaRPr lang="en-GB" sz="2400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400" dirty="0" smtClean="0"/>
              <a:t>Другие продукты</a:t>
            </a:r>
            <a:endParaRPr lang="en-GB" sz="2400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400" dirty="0" smtClean="0"/>
              <a:t>Преимущества</a:t>
            </a:r>
            <a:endParaRPr lang="en-GB" sz="2400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400" dirty="0" smtClean="0"/>
              <a:t>Дополнительная информация</a:t>
            </a:r>
            <a:endParaRPr lang="en-GB" sz="2400" dirty="0">
              <a:solidFill>
                <a:schemeClr val="bg2"/>
              </a:solidFill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28600" y="106363"/>
            <a:ext cx="861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009900"/>
                </a:solidFill>
              </a:rPr>
              <a:t>CE Marking - contents</a:t>
            </a:r>
            <a:endParaRPr lang="en-GB" sz="3200" b="1">
              <a:solidFill>
                <a:srgbClr val="008C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905000" y="1851025"/>
            <a:ext cx="64770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>
              <a:spcBef>
                <a:spcPct val="90000"/>
              </a:spcBef>
            </a:pPr>
            <a:endParaRPr lang="ru-RU" sz="3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spect="1" noChangeArrowheads="1"/>
          </p:cNvSpPr>
          <p:nvPr/>
        </p:nvSpPr>
        <p:spPr bwMode="auto">
          <a:xfrm>
            <a:off x="228600" y="1295400"/>
            <a:ext cx="8534400" cy="4648200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GB" sz="2000"/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GB" sz="2400" b="1"/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endParaRPr lang="en-GB" sz="2400">
              <a:solidFill>
                <a:schemeClr val="bg2"/>
              </a:solidFill>
            </a:endParaRP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228600" y="106363"/>
            <a:ext cx="861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9900"/>
                </a:solidFill>
              </a:rPr>
              <a:t>Не пугайтесь жаргона</a:t>
            </a:r>
            <a:r>
              <a:rPr lang="en-GB" sz="3200" b="1" dirty="0" smtClean="0">
                <a:solidFill>
                  <a:srgbClr val="009900"/>
                </a:solidFill>
              </a:rPr>
              <a:t>!</a:t>
            </a:r>
            <a:endParaRPr lang="en-GB" sz="3200" b="1" dirty="0">
              <a:solidFill>
                <a:srgbClr val="008C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1905000" y="1851025"/>
            <a:ext cx="64770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algn="ctr">
              <a:spcBef>
                <a:spcPct val="90000"/>
              </a:spcBef>
            </a:pPr>
            <a:endParaRPr lang="ru-RU" sz="3000"/>
          </a:p>
        </p:txBody>
      </p:sp>
      <p:sp>
        <p:nvSpPr>
          <p:cNvPr id="94215" name="AutoShape 7"/>
          <p:cNvSpPr>
            <a:spLocks noChangeArrowheads="1"/>
          </p:cNvSpPr>
          <p:nvPr/>
        </p:nvSpPr>
        <p:spPr bwMode="auto">
          <a:xfrm>
            <a:off x="107504" y="1219200"/>
            <a:ext cx="2831232" cy="1447800"/>
          </a:xfrm>
          <a:prstGeom prst="wedgeRoundRectCallout">
            <a:avLst>
              <a:gd name="adj1" fmla="val -53787"/>
              <a:gd name="adj2" fmla="val 4265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4216" name="AutoShape 8"/>
          <p:cNvSpPr>
            <a:spLocks noChangeArrowheads="1"/>
          </p:cNvSpPr>
          <p:nvPr/>
        </p:nvSpPr>
        <p:spPr bwMode="auto">
          <a:xfrm>
            <a:off x="0" y="4725144"/>
            <a:ext cx="3275856" cy="1296144"/>
          </a:xfrm>
          <a:prstGeom prst="wedgeRoundRectCallout">
            <a:avLst>
              <a:gd name="adj1" fmla="val -47796"/>
              <a:gd name="adj2" fmla="val 5802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4217" name="AutoShape 9"/>
          <p:cNvSpPr>
            <a:spLocks noChangeArrowheads="1"/>
          </p:cNvSpPr>
          <p:nvPr/>
        </p:nvSpPr>
        <p:spPr bwMode="auto">
          <a:xfrm>
            <a:off x="2627784" y="2852936"/>
            <a:ext cx="2286000" cy="1828800"/>
          </a:xfrm>
          <a:prstGeom prst="cloudCallout">
            <a:avLst>
              <a:gd name="adj1" fmla="val -30833"/>
              <a:gd name="adj2" fmla="val 5668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4218" name="AutoShape 10"/>
          <p:cNvSpPr>
            <a:spLocks noChangeArrowheads="1"/>
          </p:cNvSpPr>
          <p:nvPr/>
        </p:nvSpPr>
        <p:spPr bwMode="auto">
          <a:xfrm>
            <a:off x="6372200" y="3645024"/>
            <a:ext cx="2798440" cy="2304256"/>
          </a:xfrm>
          <a:prstGeom prst="cloudCallout">
            <a:avLst>
              <a:gd name="adj1" fmla="val -4463"/>
              <a:gd name="adj2" fmla="val 5802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4219" name="AutoShape 11"/>
          <p:cNvSpPr>
            <a:spLocks noChangeArrowheads="1"/>
          </p:cNvSpPr>
          <p:nvPr/>
        </p:nvSpPr>
        <p:spPr bwMode="auto">
          <a:xfrm>
            <a:off x="2819400" y="1219200"/>
            <a:ext cx="3581400" cy="1066800"/>
          </a:xfrm>
          <a:prstGeom prst="wedgeEllipseCallout">
            <a:avLst>
              <a:gd name="adj1" fmla="val -42023"/>
              <a:gd name="adj2" fmla="val 614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4220" name="AutoShape 12"/>
          <p:cNvSpPr>
            <a:spLocks noChangeArrowheads="1"/>
          </p:cNvSpPr>
          <p:nvPr/>
        </p:nvSpPr>
        <p:spPr bwMode="auto">
          <a:xfrm>
            <a:off x="6629400" y="1066800"/>
            <a:ext cx="2133600" cy="1066800"/>
          </a:xfrm>
          <a:prstGeom prst="wedgeRectCallout">
            <a:avLst>
              <a:gd name="adj1" fmla="val -36606"/>
              <a:gd name="adj2" fmla="val 686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4221" name="AutoShape 13"/>
          <p:cNvSpPr>
            <a:spLocks noChangeArrowheads="1"/>
          </p:cNvSpPr>
          <p:nvPr/>
        </p:nvSpPr>
        <p:spPr bwMode="auto">
          <a:xfrm>
            <a:off x="4191000" y="1981200"/>
            <a:ext cx="2819400" cy="1752600"/>
          </a:xfrm>
          <a:prstGeom prst="cloudCallout">
            <a:avLst>
              <a:gd name="adj1" fmla="val -61486"/>
              <a:gd name="adj2" fmla="val 48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4222" name="AutoShape 14"/>
          <p:cNvSpPr>
            <a:spLocks noChangeArrowheads="1"/>
          </p:cNvSpPr>
          <p:nvPr/>
        </p:nvSpPr>
        <p:spPr bwMode="auto">
          <a:xfrm>
            <a:off x="-1044624" y="2924944"/>
            <a:ext cx="3886200" cy="1371600"/>
          </a:xfrm>
          <a:prstGeom prst="wedgeEllipseCallout">
            <a:avLst>
              <a:gd name="adj1" fmla="val -48528"/>
              <a:gd name="adj2" fmla="val 58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4223" name="AutoShape 15"/>
          <p:cNvSpPr>
            <a:spLocks noChangeArrowheads="1"/>
          </p:cNvSpPr>
          <p:nvPr/>
        </p:nvSpPr>
        <p:spPr bwMode="auto">
          <a:xfrm>
            <a:off x="4038600" y="4267200"/>
            <a:ext cx="2514600" cy="1524000"/>
          </a:xfrm>
          <a:prstGeom prst="wedgeRectCallout">
            <a:avLst>
              <a:gd name="adj1" fmla="val -14394"/>
              <a:gd name="adj2" fmla="val 580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179512" y="3068960"/>
            <a:ext cx="21865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Аттестат</a:t>
            </a:r>
          </a:p>
          <a:p>
            <a:pPr algn="ctr"/>
            <a:r>
              <a:rPr lang="ru-RU" dirty="0" smtClean="0"/>
              <a:t>соответствия</a:t>
            </a:r>
            <a:endParaRPr lang="en-GB" dirty="0"/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4211960" y="4581128"/>
            <a:ext cx="22293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Контроль </a:t>
            </a:r>
          </a:p>
          <a:p>
            <a:pPr algn="ctr"/>
            <a:r>
              <a:rPr lang="ru-RU" dirty="0" smtClean="0"/>
              <a:t>производства</a:t>
            </a:r>
            <a:endParaRPr lang="en-GB" dirty="0"/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3563888" y="1178749"/>
            <a:ext cx="22896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Необходимые</a:t>
            </a:r>
          </a:p>
          <a:p>
            <a:pPr algn="ctr"/>
            <a:r>
              <a:rPr lang="ru-RU" dirty="0" smtClean="0"/>
              <a:t>требования</a:t>
            </a:r>
            <a:endParaRPr lang="en-GB" dirty="0"/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56865" y="1484784"/>
            <a:ext cx="285895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Предназначенное</a:t>
            </a:r>
          </a:p>
          <a:p>
            <a:pPr algn="ctr"/>
            <a:r>
              <a:rPr lang="ru-RU" dirty="0" smtClean="0"/>
              <a:t>использование</a:t>
            </a:r>
            <a:endParaRPr lang="en-GB" dirty="0"/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6647179" y="3933056"/>
            <a:ext cx="224530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Изначальное</a:t>
            </a:r>
          </a:p>
          <a:p>
            <a:pPr algn="ctr"/>
            <a:r>
              <a:rPr lang="ru-RU" dirty="0" smtClean="0"/>
              <a:t>типовое</a:t>
            </a:r>
          </a:p>
          <a:p>
            <a:pPr algn="ctr"/>
            <a:r>
              <a:rPr lang="ru-RU" dirty="0" smtClean="0"/>
              <a:t>тестирование</a:t>
            </a:r>
            <a:endParaRPr lang="en-GB" dirty="0"/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340125" y="4869160"/>
            <a:ext cx="26878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Характеристики</a:t>
            </a:r>
          </a:p>
          <a:p>
            <a:pPr algn="ctr"/>
            <a:r>
              <a:rPr lang="ru-RU" dirty="0" smtClean="0"/>
              <a:t>не определены</a:t>
            </a:r>
            <a:endParaRPr lang="en-GB" dirty="0"/>
          </a:p>
        </p:txBody>
      </p:sp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4427984" y="2362200"/>
            <a:ext cx="21993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Декларация</a:t>
            </a:r>
          </a:p>
          <a:p>
            <a:pPr algn="ctr"/>
            <a:r>
              <a:rPr lang="ru-RU" dirty="0" smtClean="0"/>
              <a:t>соответствия</a:t>
            </a:r>
            <a:endParaRPr lang="en-GB" dirty="0"/>
          </a:p>
        </p:txBody>
      </p:sp>
      <p:sp>
        <p:nvSpPr>
          <p:cNvPr id="94231" name="AutoShape 23"/>
          <p:cNvSpPr>
            <a:spLocks noChangeArrowheads="1"/>
          </p:cNvSpPr>
          <p:nvPr/>
        </p:nvSpPr>
        <p:spPr bwMode="auto">
          <a:xfrm>
            <a:off x="5410200" y="3352800"/>
            <a:ext cx="1447800" cy="914400"/>
          </a:xfrm>
          <a:prstGeom prst="cloudCallout">
            <a:avLst>
              <a:gd name="adj1" fmla="val -40792"/>
              <a:gd name="adj2" fmla="val 4670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5699125" y="3519488"/>
            <a:ext cx="8428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dirty="0" err="1" smtClean="0"/>
              <a:t>hEN</a:t>
            </a:r>
            <a:endParaRPr lang="en-GB" dirty="0"/>
          </a:p>
        </p:txBody>
      </p:sp>
      <p:sp>
        <p:nvSpPr>
          <p:cNvPr id="94234" name="Text Box 26"/>
          <p:cNvSpPr txBox="1">
            <a:spLocks noChangeArrowheads="1"/>
          </p:cNvSpPr>
          <p:nvPr/>
        </p:nvSpPr>
        <p:spPr bwMode="auto">
          <a:xfrm>
            <a:off x="2843808" y="3356992"/>
            <a:ext cx="16951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Описание</a:t>
            </a:r>
          </a:p>
          <a:p>
            <a:pPr algn="ctr"/>
            <a:r>
              <a:rPr lang="ru-RU" dirty="0" smtClean="0"/>
              <a:t>продукта</a:t>
            </a:r>
            <a:endParaRPr lang="en-GB" dirty="0"/>
          </a:p>
        </p:txBody>
      </p:sp>
      <p:sp>
        <p:nvSpPr>
          <p:cNvPr id="94235" name="Text Box 27"/>
          <p:cNvSpPr txBox="1">
            <a:spLocks noChangeArrowheads="1"/>
          </p:cNvSpPr>
          <p:nvPr/>
        </p:nvSpPr>
        <p:spPr bwMode="auto">
          <a:xfrm>
            <a:off x="6588224" y="1124744"/>
            <a:ext cx="21865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Сертификат</a:t>
            </a:r>
          </a:p>
          <a:p>
            <a:pPr algn="ctr"/>
            <a:r>
              <a:rPr lang="ru-RU" dirty="0" smtClean="0"/>
              <a:t>соответствия</a:t>
            </a:r>
            <a:endParaRPr lang="en-GB" dirty="0"/>
          </a:p>
        </p:txBody>
      </p:sp>
      <p:sp>
        <p:nvSpPr>
          <p:cNvPr id="94236" name="AutoShape 28"/>
          <p:cNvSpPr>
            <a:spLocks noChangeArrowheads="1"/>
          </p:cNvSpPr>
          <p:nvPr/>
        </p:nvSpPr>
        <p:spPr bwMode="auto">
          <a:xfrm>
            <a:off x="6934200" y="2590800"/>
            <a:ext cx="2102296" cy="1143000"/>
          </a:xfrm>
          <a:prstGeom prst="wedgeRoundRectCallout">
            <a:avLst>
              <a:gd name="adj1" fmla="val -55000"/>
              <a:gd name="adj2" fmla="val 406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4237" name="Text Box 29"/>
          <p:cNvSpPr txBox="1">
            <a:spLocks noChangeArrowheads="1"/>
          </p:cNvSpPr>
          <p:nvPr/>
        </p:nvSpPr>
        <p:spPr bwMode="auto">
          <a:xfrm>
            <a:off x="6881867" y="2657475"/>
            <a:ext cx="208262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Переходный</a:t>
            </a:r>
          </a:p>
          <a:p>
            <a:pPr algn="ctr"/>
            <a:r>
              <a:rPr lang="ru-RU" dirty="0" smtClean="0"/>
              <a:t>период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spect="1" noChangeArrowheads="1"/>
          </p:cNvSpPr>
          <p:nvPr/>
        </p:nvSpPr>
        <p:spPr bwMode="auto">
          <a:xfrm>
            <a:off x="228600" y="1295400"/>
            <a:ext cx="8534400" cy="4648200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400" dirty="0" smtClean="0"/>
              <a:t>Производитель демонстрирует соответствие продукта с с общеевропейским стандартом на основе</a:t>
            </a:r>
            <a:r>
              <a:rPr lang="en-GB" sz="2400" dirty="0" smtClean="0"/>
              <a:t>:</a:t>
            </a:r>
            <a:endParaRPr lang="en-GB" sz="2400" dirty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ru-RU" sz="2000" dirty="0" smtClean="0">
                <a:solidFill>
                  <a:srgbClr val="008C00"/>
                </a:solidFill>
              </a:rPr>
              <a:t>Однократного внешнего тестирования</a:t>
            </a:r>
            <a:r>
              <a:rPr lang="en-GB" sz="2000" dirty="0" smtClean="0">
                <a:solidFill>
                  <a:srgbClr val="008C00"/>
                </a:solidFill>
              </a:rPr>
              <a:t> (“</a:t>
            </a:r>
            <a:r>
              <a:rPr lang="ru-RU" sz="2000" dirty="0" smtClean="0">
                <a:solidFill>
                  <a:srgbClr val="008C00"/>
                </a:solidFill>
              </a:rPr>
              <a:t>изначальное типовое тестирование</a:t>
            </a:r>
            <a:r>
              <a:rPr lang="en-GB" sz="2000" dirty="0" smtClean="0">
                <a:solidFill>
                  <a:srgbClr val="008C00"/>
                </a:solidFill>
              </a:rPr>
              <a:t>”)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ru-RU" sz="2000" dirty="0" smtClean="0">
                <a:solidFill>
                  <a:srgbClr val="008C00"/>
                </a:solidFill>
              </a:rPr>
              <a:t>Контроль производства</a:t>
            </a:r>
            <a:r>
              <a:rPr lang="en-GB" sz="2000" dirty="0" smtClean="0">
                <a:solidFill>
                  <a:srgbClr val="008C00"/>
                </a:solidFill>
              </a:rPr>
              <a:t> (</a:t>
            </a:r>
            <a:r>
              <a:rPr lang="ru-RU" sz="2000" dirty="0" smtClean="0">
                <a:solidFill>
                  <a:srgbClr val="008C00"/>
                </a:solidFill>
              </a:rPr>
              <a:t>непрерывный</a:t>
            </a:r>
            <a:r>
              <a:rPr lang="en-GB" sz="2000" dirty="0" smtClean="0">
                <a:solidFill>
                  <a:srgbClr val="008C00"/>
                </a:solidFill>
              </a:rPr>
              <a:t>)</a:t>
            </a:r>
            <a:endParaRPr lang="en-GB" sz="2000" dirty="0">
              <a:solidFill>
                <a:srgbClr val="008C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400" dirty="0" smtClean="0"/>
              <a:t>Если продукт соответствует стандартам</a:t>
            </a:r>
            <a:r>
              <a:rPr lang="en-GB" sz="2400" dirty="0" smtClean="0"/>
              <a:t>, </a:t>
            </a:r>
            <a:r>
              <a:rPr lang="ru-RU" sz="2400" dirty="0" smtClean="0"/>
              <a:t>производитель</a:t>
            </a:r>
            <a:r>
              <a:rPr lang="en-GB" sz="2400" dirty="0" smtClean="0"/>
              <a:t> </a:t>
            </a:r>
            <a:r>
              <a:rPr lang="ru-RU" sz="2400" dirty="0" smtClean="0"/>
              <a:t>делает юридически-прозрачное официальное заявление</a:t>
            </a:r>
            <a:endParaRPr lang="en-GB" sz="2400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400" dirty="0" smtClean="0"/>
              <a:t>Допускает</a:t>
            </a:r>
            <a:r>
              <a:rPr lang="en-GB" sz="2400" dirty="0" smtClean="0"/>
              <a:t> </a:t>
            </a:r>
            <a:r>
              <a:rPr lang="en-GB" sz="2400" dirty="0"/>
              <a:t>CE </a:t>
            </a:r>
            <a:r>
              <a:rPr lang="ru-RU" sz="2400" dirty="0" smtClean="0"/>
              <a:t>маркировку</a:t>
            </a:r>
            <a:r>
              <a:rPr lang="en-GB" sz="2400" dirty="0" smtClean="0"/>
              <a:t> </a:t>
            </a:r>
            <a:r>
              <a:rPr lang="ru-RU" sz="2400" dirty="0" smtClean="0"/>
              <a:t>продукта</a:t>
            </a:r>
            <a:endParaRPr lang="en-GB" sz="2400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400" dirty="0" smtClean="0"/>
              <a:t>Продукт может продаваться на территории ЕС</a:t>
            </a:r>
            <a:endParaRPr lang="en-GB" sz="2400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400" dirty="0" smtClean="0"/>
              <a:t>Поддерживающая документация храниться на случай юридических</a:t>
            </a:r>
            <a:r>
              <a:rPr lang="en-GB" sz="2400" dirty="0" smtClean="0"/>
              <a:t> </a:t>
            </a:r>
            <a:r>
              <a:rPr lang="ru-RU" sz="2400" dirty="0" smtClean="0"/>
              <a:t>претензий </a:t>
            </a:r>
            <a:r>
              <a:rPr lang="en-GB" sz="2400" dirty="0" smtClean="0"/>
              <a:t>(</a:t>
            </a:r>
            <a:r>
              <a:rPr lang="ru-RU" sz="2400" dirty="0" smtClean="0"/>
              <a:t>техническая база</a:t>
            </a:r>
            <a:r>
              <a:rPr lang="en-GB" sz="2400" dirty="0" smtClean="0"/>
              <a:t>)</a:t>
            </a:r>
            <a:r>
              <a:rPr lang="en-GB" sz="2400" dirty="0" smtClean="0">
                <a:solidFill>
                  <a:schemeClr val="bg2"/>
                </a:solidFill>
              </a:rPr>
              <a:t> </a:t>
            </a:r>
            <a:endParaRPr lang="en-GB" sz="2400" dirty="0">
              <a:solidFill>
                <a:schemeClr val="bg2"/>
              </a:solidFill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28600" y="106363"/>
            <a:ext cx="861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>
                <a:solidFill>
                  <a:srgbClr val="009900"/>
                </a:solidFill>
              </a:rPr>
              <a:t>CE </a:t>
            </a:r>
            <a:r>
              <a:rPr lang="ru-RU" sz="3200" b="1" dirty="0" smtClean="0">
                <a:solidFill>
                  <a:srgbClr val="009900"/>
                </a:solidFill>
              </a:rPr>
              <a:t>маркировка без жаргона</a:t>
            </a:r>
            <a:r>
              <a:rPr lang="en-GB" sz="3200" b="1" dirty="0" smtClean="0">
                <a:solidFill>
                  <a:srgbClr val="009900"/>
                </a:solidFill>
              </a:rPr>
              <a:t> </a:t>
            </a:r>
            <a:r>
              <a:rPr lang="en-GB" sz="3200" b="1" dirty="0">
                <a:solidFill>
                  <a:srgbClr val="009900"/>
                </a:solidFill>
              </a:rPr>
              <a:t>- (1)</a:t>
            </a:r>
            <a:endParaRPr lang="en-GB" sz="3200" b="1" dirty="0">
              <a:solidFill>
                <a:srgbClr val="008C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26"/>
          <p:cNvSpPr>
            <a:spLocks noChangeAspect="1" noChangeArrowheads="1"/>
          </p:cNvSpPr>
          <p:nvPr/>
        </p:nvSpPr>
        <p:spPr bwMode="auto">
          <a:xfrm>
            <a:off x="228600" y="1295400"/>
            <a:ext cx="8534400" cy="4648200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400" dirty="0" smtClean="0"/>
              <a:t>Уровень участия третьей стороны </a:t>
            </a:r>
            <a:r>
              <a:rPr lang="en-GB" sz="2400" dirty="0" smtClean="0"/>
              <a:t>(</a:t>
            </a:r>
            <a:r>
              <a:rPr lang="ru-RU" sz="2400" dirty="0" smtClean="0"/>
              <a:t>Уполномоченный орган</a:t>
            </a:r>
            <a:r>
              <a:rPr lang="en-GB" sz="2400" dirty="0" smtClean="0"/>
              <a:t>) </a:t>
            </a:r>
            <a:r>
              <a:rPr lang="ru-RU" sz="2400" dirty="0" smtClean="0"/>
              <a:t>для изначального типового тестирования зависит от</a:t>
            </a:r>
            <a:r>
              <a:rPr lang="en-GB" sz="2400" dirty="0" smtClean="0"/>
              <a:t>:</a:t>
            </a:r>
            <a:endParaRPr lang="en-GB" sz="2400" dirty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ru-RU" sz="2000" dirty="0" smtClean="0">
                <a:solidFill>
                  <a:srgbClr val="008C00"/>
                </a:solidFill>
              </a:rPr>
              <a:t>Типа продукта</a:t>
            </a:r>
            <a:endParaRPr lang="en-GB" sz="2000" dirty="0">
              <a:solidFill>
                <a:srgbClr val="008C0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ru-RU" sz="2000" dirty="0" smtClean="0">
                <a:solidFill>
                  <a:srgbClr val="008C00"/>
                </a:solidFill>
              </a:rPr>
              <a:t>Применения продукта</a:t>
            </a:r>
            <a:endParaRPr lang="en-GB" sz="2000" dirty="0">
              <a:solidFill>
                <a:srgbClr val="008C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400" dirty="0" smtClean="0"/>
              <a:t>Чем выше </a:t>
            </a:r>
            <a:r>
              <a:rPr lang="en-GB" sz="2400" dirty="0" smtClean="0"/>
              <a:t>“</a:t>
            </a:r>
            <a:r>
              <a:rPr lang="ru-RU" sz="2400" dirty="0" smtClean="0"/>
              <a:t>риск</a:t>
            </a:r>
            <a:r>
              <a:rPr lang="en-GB" sz="2400" dirty="0" smtClean="0"/>
              <a:t>” </a:t>
            </a:r>
            <a:r>
              <a:rPr lang="ru-RU" sz="2400" dirty="0" smtClean="0"/>
              <a:t>при </a:t>
            </a:r>
            <a:r>
              <a:rPr lang="ru-RU" sz="2400" dirty="0" smtClean="0"/>
              <a:t>отказе продукта</a:t>
            </a:r>
            <a:r>
              <a:rPr lang="en-GB" sz="2400" dirty="0" smtClean="0"/>
              <a:t>, </a:t>
            </a:r>
            <a:r>
              <a:rPr lang="ru-RU" sz="2400" dirty="0"/>
              <a:t>тем </a:t>
            </a:r>
            <a:r>
              <a:rPr lang="ru-RU" sz="2400" dirty="0" smtClean="0"/>
              <a:t>выше уровень </a:t>
            </a:r>
            <a:r>
              <a:rPr lang="ru-RU" sz="2400" dirty="0"/>
              <a:t>участия третьей стороны </a:t>
            </a:r>
            <a:endParaRPr lang="en-GB" sz="2400" dirty="0">
              <a:solidFill>
                <a:schemeClr val="bg2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ru-RU" sz="2000" dirty="0" smtClean="0">
                <a:solidFill>
                  <a:srgbClr val="008C00"/>
                </a:solidFill>
              </a:rPr>
              <a:t>Огнеупорность</a:t>
            </a:r>
            <a:endParaRPr lang="en-GB" sz="2000" dirty="0">
              <a:solidFill>
                <a:srgbClr val="008C0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ru-RU" sz="2000" dirty="0" err="1" smtClean="0">
                <a:solidFill>
                  <a:srgbClr val="008C00"/>
                </a:solidFill>
              </a:rPr>
              <a:t>Пуленепробиваемость</a:t>
            </a:r>
            <a:endParaRPr lang="en-GB" sz="2000" dirty="0">
              <a:solidFill>
                <a:srgbClr val="008C0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ru-RU" sz="2000" dirty="0" smtClean="0">
                <a:solidFill>
                  <a:srgbClr val="008C00"/>
                </a:solidFill>
              </a:rPr>
              <a:t>Защита от взрывов</a:t>
            </a:r>
            <a:endParaRPr lang="en-GB" sz="2000" dirty="0">
              <a:solidFill>
                <a:srgbClr val="008C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GB" sz="2400" dirty="0">
                <a:solidFill>
                  <a:schemeClr val="bg2"/>
                </a:solidFill>
              </a:rPr>
              <a:t>	</a:t>
            </a:r>
            <a:r>
              <a:rPr lang="ru-RU" sz="2400" dirty="0" smtClean="0"/>
              <a:t>в </a:t>
            </a:r>
            <a:r>
              <a:rPr lang="ru-RU" sz="2400" dirty="0"/>
              <a:t>этих </a:t>
            </a:r>
            <a:r>
              <a:rPr lang="ru-RU" sz="2400" dirty="0" smtClean="0"/>
              <a:t>случаях третья сторона также участвует в контроле производства</a:t>
            </a:r>
            <a:endParaRPr lang="en-GB" sz="2400" dirty="0"/>
          </a:p>
        </p:txBody>
      </p:sp>
      <p:sp>
        <p:nvSpPr>
          <p:cNvPr id="96259" name="Text Box 1027"/>
          <p:cNvSpPr txBox="1">
            <a:spLocks noChangeArrowheads="1"/>
          </p:cNvSpPr>
          <p:nvPr/>
        </p:nvSpPr>
        <p:spPr bwMode="auto">
          <a:xfrm>
            <a:off x="228600" y="106363"/>
            <a:ext cx="861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>
                <a:solidFill>
                  <a:srgbClr val="009900"/>
                </a:solidFill>
              </a:rPr>
              <a:t>CE </a:t>
            </a:r>
            <a:r>
              <a:rPr lang="ru-RU" sz="3200" b="1" dirty="0">
                <a:solidFill>
                  <a:srgbClr val="009900"/>
                </a:solidFill>
              </a:rPr>
              <a:t>маркировка без жаргона</a:t>
            </a:r>
            <a:r>
              <a:rPr lang="en-GB" sz="3200" b="1" dirty="0">
                <a:solidFill>
                  <a:srgbClr val="009900"/>
                </a:solidFill>
              </a:rPr>
              <a:t> - </a:t>
            </a:r>
            <a:r>
              <a:rPr lang="en-GB" sz="3200" b="1" dirty="0">
                <a:solidFill>
                  <a:srgbClr val="009900"/>
                </a:solidFill>
              </a:rPr>
              <a:t>(2)</a:t>
            </a:r>
            <a:endParaRPr lang="en-GB" sz="3200" b="1" dirty="0">
              <a:solidFill>
                <a:srgbClr val="008C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6260" name="Rectangle 1028"/>
          <p:cNvSpPr>
            <a:spLocks noChangeArrowheads="1"/>
          </p:cNvSpPr>
          <p:nvPr/>
        </p:nvSpPr>
        <p:spPr bwMode="auto">
          <a:xfrm>
            <a:off x="1905000" y="1851025"/>
            <a:ext cx="64770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>
              <a:spcBef>
                <a:spcPct val="90000"/>
              </a:spcBef>
            </a:pPr>
            <a:endParaRPr lang="ru-RU"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spect="1" noChangeArrowheads="1"/>
          </p:cNvSpPr>
          <p:nvPr/>
        </p:nvSpPr>
        <p:spPr bwMode="auto">
          <a:xfrm>
            <a:off x="228600" y="990600"/>
            <a:ext cx="8534400" cy="5105400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ru-RU" sz="2000" dirty="0" smtClean="0"/>
              <a:t>	Кроме необходимости соответствовать обязательным юридических требованиям</a:t>
            </a:r>
            <a:r>
              <a:rPr lang="en-GB" sz="2000" dirty="0" smtClean="0"/>
              <a:t>, </a:t>
            </a:r>
            <a:r>
              <a:rPr lang="ru-RU" sz="2000" dirty="0" smtClean="0"/>
              <a:t>у </a:t>
            </a:r>
            <a:r>
              <a:rPr lang="en-GB" sz="2000" dirty="0" smtClean="0"/>
              <a:t>CE </a:t>
            </a:r>
            <a:r>
              <a:rPr lang="ru-RU" sz="2000" dirty="0" smtClean="0"/>
              <a:t>маркировки есть другие преимущества для покупателя</a:t>
            </a:r>
            <a:r>
              <a:rPr lang="en-GB" sz="2000" dirty="0" smtClean="0"/>
              <a:t>:</a:t>
            </a:r>
            <a:endParaRPr lang="en-GB" sz="2000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GB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 smtClean="0"/>
              <a:t>Задекларированные производителем характеристики станут доступнее для общей публики и для поиска несоответствий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 smtClean="0"/>
              <a:t>Шанс быть воспринятым впереди рынка</a:t>
            </a:r>
            <a:r>
              <a:rPr lang="en-GB" sz="2000" dirty="0" smtClean="0"/>
              <a:t> </a:t>
            </a:r>
            <a:r>
              <a:rPr lang="ru-RU" sz="2000" dirty="0" smtClean="0"/>
              <a:t>в результате понимания</a:t>
            </a:r>
            <a:r>
              <a:rPr lang="en-GB" sz="2000" dirty="0" smtClean="0"/>
              <a:t> </a:t>
            </a:r>
            <a:r>
              <a:rPr lang="en-GB" sz="2000" dirty="0"/>
              <a:t>CE </a:t>
            </a:r>
            <a:r>
              <a:rPr lang="ru-RU" sz="2000" dirty="0" smtClean="0"/>
              <a:t>маркировки</a:t>
            </a:r>
            <a:endParaRPr lang="en-GB" sz="2000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000" dirty="0" smtClean="0"/>
              <a:t>Безопасность для покупателей</a:t>
            </a:r>
            <a:r>
              <a:rPr lang="en-GB" sz="2000" dirty="0" smtClean="0"/>
              <a:t>, </a:t>
            </a:r>
            <a:r>
              <a:rPr lang="ru-RU" sz="2000" dirty="0" smtClean="0"/>
              <a:t>архитекторов</a:t>
            </a:r>
            <a:r>
              <a:rPr lang="en-GB" sz="2000" dirty="0" smtClean="0"/>
              <a:t> </a:t>
            </a:r>
            <a:r>
              <a:rPr lang="ru-RU" sz="2000" dirty="0" smtClean="0"/>
              <a:t>и заказчиков так как</a:t>
            </a:r>
            <a:r>
              <a:rPr lang="en-GB" sz="2000" dirty="0" smtClean="0"/>
              <a:t> </a:t>
            </a:r>
            <a:r>
              <a:rPr lang="en-GB" sz="2000" dirty="0"/>
              <a:t>Pilkington </a:t>
            </a:r>
            <a:r>
              <a:rPr lang="ru-RU" sz="2000" dirty="0" smtClean="0"/>
              <a:t>подтверждает характеристики своих продуктов на европейском уровне</a:t>
            </a:r>
            <a:endParaRPr lang="en-GB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 smtClean="0"/>
              <a:t>Один набор данных для каждого продукта</a:t>
            </a:r>
            <a:endParaRPr lang="en-GB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 smtClean="0"/>
              <a:t>Отсутствие юридических требований поддержания национальных добровольных знаков </a:t>
            </a:r>
            <a:r>
              <a:rPr lang="en-GB" sz="2000" dirty="0" smtClean="0"/>
              <a:t>- </a:t>
            </a:r>
            <a:r>
              <a:rPr lang="en-GB" sz="2000" dirty="0"/>
              <a:t>CE </a:t>
            </a:r>
            <a:r>
              <a:rPr lang="ru-RU" sz="2000" dirty="0" smtClean="0"/>
              <a:t>маркировка</a:t>
            </a:r>
            <a:r>
              <a:rPr lang="en-GB" sz="2000" dirty="0" smtClean="0"/>
              <a:t> </a:t>
            </a:r>
            <a:r>
              <a:rPr lang="ru-RU" sz="2000" dirty="0" smtClean="0"/>
              <a:t>гласит о том, что продукт является </a:t>
            </a:r>
            <a:r>
              <a:rPr lang="en-GB" sz="2000" dirty="0" smtClean="0"/>
              <a:t>‘</a:t>
            </a:r>
            <a:r>
              <a:rPr lang="ru-RU" sz="2000" dirty="0" smtClean="0"/>
              <a:t>пригодным для своих целей</a:t>
            </a:r>
            <a:r>
              <a:rPr lang="en-GB" sz="2000" dirty="0" smtClean="0"/>
              <a:t>’ </a:t>
            </a:r>
            <a:r>
              <a:rPr lang="ru-RU" sz="2000" dirty="0" smtClean="0"/>
              <a:t>и дает возможность экономить</a:t>
            </a:r>
            <a:endParaRPr lang="en-GB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000" dirty="0"/>
          </a:p>
          <a:p>
            <a:pPr marL="342900" indent="-342900">
              <a:spcBef>
                <a:spcPct val="20000"/>
              </a:spcBef>
            </a:pPr>
            <a:endParaRPr lang="en-GB" sz="2000" dirty="0"/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228600" y="106363"/>
            <a:ext cx="861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9900"/>
                </a:solidFill>
              </a:rPr>
              <a:t>Каковы преимущества </a:t>
            </a:r>
            <a:r>
              <a:rPr lang="en-GB" sz="3200" b="1" dirty="0" smtClean="0">
                <a:solidFill>
                  <a:srgbClr val="009900"/>
                </a:solidFill>
              </a:rPr>
              <a:t>CE </a:t>
            </a:r>
            <a:r>
              <a:rPr lang="ru-RU" sz="3200" b="1" dirty="0" smtClean="0">
                <a:solidFill>
                  <a:srgbClr val="009900"/>
                </a:solidFill>
              </a:rPr>
              <a:t>маркировки</a:t>
            </a:r>
            <a:r>
              <a:rPr lang="en-GB" sz="3200" b="1" dirty="0" smtClean="0">
                <a:solidFill>
                  <a:srgbClr val="009900"/>
                </a:solidFill>
              </a:rPr>
              <a:t>? </a:t>
            </a:r>
            <a:r>
              <a:rPr lang="en-GB" sz="3200" b="1" dirty="0">
                <a:solidFill>
                  <a:srgbClr val="009900"/>
                </a:solidFill>
              </a:rPr>
              <a:t>-(1)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1905000" y="1851025"/>
            <a:ext cx="64770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>
              <a:spcBef>
                <a:spcPct val="90000"/>
              </a:spcBef>
            </a:pPr>
            <a:endParaRPr lang="ru-RU"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spect="1" noChangeArrowheads="1"/>
          </p:cNvSpPr>
          <p:nvPr/>
        </p:nvSpPr>
        <p:spPr bwMode="auto">
          <a:xfrm>
            <a:off x="228600" y="1124744"/>
            <a:ext cx="8534400" cy="5178896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ru-RU" sz="2000" dirty="0" smtClean="0"/>
              <a:t>	Кроме </a:t>
            </a:r>
            <a:r>
              <a:rPr lang="ru-RU" sz="2000" dirty="0"/>
              <a:t>необходимости соответствовать обязательным юридических требованиям</a:t>
            </a:r>
            <a:r>
              <a:rPr lang="en-GB" sz="2000" dirty="0"/>
              <a:t>, </a:t>
            </a:r>
            <a:r>
              <a:rPr lang="ru-RU" sz="2000" dirty="0"/>
              <a:t>у </a:t>
            </a:r>
            <a:r>
              <a:rPr lang="en-GB" sz="2000" dirty="0"/>
              <a:t>CE </a:t>
            </a:r>
            <a:r>
              <a:rPr lang="ru-RU" sz="2000" dirty="0"/>
              <a:t>маркировки есть другие </a:t>
            </a:r>
            <a:r>
              <a:rPr lang="ru-RU" sz="2000" dirty="0" smtClean="0"/>
              <a:t>преимущества</a:t>
            </a:r>
            <a:r>
              <a:rPr lang="en-GB" sz="2000" dirty="0" smtClean="0"/>
              <a:t>:</a:t>
            </a:r>
            <a:endParaRPr lang="en-GB" sz="2000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GB" sz="2000" dirty="0"/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000" dirty="0" smtClean="0"/>
              <a:t>Тестирование производится независимо аккредитованной третьей стороной</a:t>
            </a:r>
            <a:endParaRPr lang="ru-RU" sz="2000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000" dirty="0" smtClean="0"/>
              <a:t>Продукты можно сравнивать между странами </a:t>
            </a:r>
            <a:r>
              <a:rPr lang="en-GB" sz="2000" dirty="0" smtClean="0"/>
              <a:t>(</a:t>
            </a:r>
            <a:r>
              <a:rPr lang="ru-RU" sz="2000" dirty="0" smtClean="0"/>
              <a:t>общие продуктовые стандарты и стандарты тестирования</a:t>
            </a:r>
            <a:r>
              <a:rPr lang="en-GB" sz="2000" dirty="0" smtClean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/>
              <a:t>Некоторые испытания превосходят традиционные национальные </a:t>
            </a:r>
            <a:r>
              <a:rPr lang="ru-RU" sz="2000" dirty="0" smtClean="0"/>
              <a:t>требования</a:t>
            </a:r>
            <a:endParaRPr lang="en-GB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 smtClean="0"/>
              <a:t>Продуктовые стандарты вводятся в странах, где их раньше не было</a:t>
            </a:r>
            <a:endParaRPr lang="en-GB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 smtClean="0"/>
              <a:t>Ответственность производителя четко определена</a:t>
            </a:r>
            <a:endParaRPr lang="en-GB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 smtClean="0"/>
              <a:t>Продукты с повышенным</a:t>
            </a:r>
            <a:r>
              <a:rPr lang="en-GB" sz="2000" dirty="0" smtClean="0"/>
              <a:t> ‘</a:t>
            </a:r>
            <a:r>
              <a:rPr lang="ru-RU" sz="2000" dirty="0" smtClean="0"/>
              <a:t>уровнем риска</a:t>
            </a:r>
            <a:r>
              <a:rPr lang="en-GB" sz="2000" dirty="0" smtClean="0"/>
              <a:t>’ </a:t>
            </a:r>
            <a:r>
              <a:rPr lang="ru-RU" sz="2000" dirty="0" smtClean="0"/>
              <a:t>требуют большего участия третьей стороны, например для огнеупорных продуктов и т.д.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 smtClean="0"/>
              <a:t>Производитель становится более ответственным из-за общей правовой базы</a:t>
            </a:r>
            <a:endParaRPr lang="en-GB" sz="2000" dirty="0"/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228600" y="106363"/>
            <a:ext cx="861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9900"/>
                </a:solidFill>
              </a:rPr>
              <a:t>Каковы преимущества </a:t>
            </a:r>
            <a:r>
              <a:rPr lang="en-GB" sz="3200" b="1" dirty="0">
                <a:solidFill>
                  <a:srgbClr val="009900"/>
                </a:solidFill>
              </a:rPr>
              <a:t>CE </a:t>
            </a:r>
            <a:r>
              <a:rPr lang="ru-RU" sz="3200" b="1" dirty="0">
                <a:solidFill>
                  <a:srgbClr val="009900"/>
                </a:solidFill>
              </a:rPr>
              <a:t>маркировки</a:t>
            </a:r>
            <a:r>
              <a:rPr lang="en-GB" sz="3200" b="1" dirty="0" smtClean="0">
                <a:solidFill>
                  <a:srgbClr val="009900"/>
                </a:solidFill>
              </a:rPr>
              <a:t>? </a:t>
            </a:r>
            <a:r>
              <a:rPr lang="en-GB" sz="3200" b="1" dirty="0">
                <a:solidFill>
                  <a:srgbClr val="009900"/>
                </a:solidFill>
              </a:rPr>
              <a:t>-(2)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1905000" y="1851025"/>
            <a:ext cx="64770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>
              <a:spcBef>
                <a:spcPct val="90000"/>
              </a:spcBef>
            </a:pPr>
            <a:endParaRPr lang="ru-RU"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spect="1" noChangeArrowheads="1"/>
          </p:cNvSpPr>
          <p:nvPr/>
        </p:nvSpPr>
        <p:spPr bwMode="auto">
          <a:xfrm>
            <a:off x="228600" y="908720"/>
            <a:ext cx="8534400" cy="5472608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</a:pPr>
            <a:r>
              <a:rPr lang="ru-RU" sz="2700" dirty="0" smtClean="0"/>
              <a:t>Последующие стандарты применяются с </a:t>
            </a:r>
            <a:r>
              <a:rPr lang="ru-RU" sz="2700" dirty="0" smtClean="0"/>
              <a:t>1го</a:t>
            </a:r>
            <a:r>
              <a:rPr lang="en-GB" sz="2700" dirty="0" smtClean="0"/>
              <a:t> </a:t>
            </a:r>
            <a:r>
              <a:rPr lang="ru-RU" sz="2700" dirty="0" smtClean="0"/>
              <a:t>сентября</a:t>
            </a:r>
            <a:r>
              <a:rPr lang="en-GB" sz="2700" dirty="0" smtClean="0"/>
              <a:t> </a:t>
            </a:r>
            <a:r>
              <a:rPr lang="en-GB" sz="2700" dirty="0"/>
              <a:t>2005</a:t>
            </a:r>
            <a:r>
              <a:rPr lang="en-GB" sz="2700" dirty="0">
                <a:solidFill>
                  <a:srgbClr val="FF0000"/>
                </a:solidFill>
              </a:rPr>
              <a:t> </a:t>
            </a:r>
            <a:r>
              <a:rPr lang="en-GB" sz="2700" dirty="0" smtClean="0"/>
              <a:t>(</a:t>
            </a:r>
            <a:r>
              <a:rPr lang="ru-RU" sz="2700" dirty="0" smtClean="0"/>
              <a:t>и</a:t>
            </a:r>
            <a:r>
              <a:rPr lang="en-GB" sz="2700" dirty="0" smtClean="0"/>
              <a:t> </a:t>
            </a:r>
            <a:r>
              <a:rPr lang="ru-RU" sz="2700" dirty="0" smtClean="0"/>
              <a:t>являются обязательными с 1го сентября</a:t>
            </a:r>
            <a:r>
              <a:rPr lang="ru-RU" sz="2700" dirty="0"/>
              <a:t> </a:t>
            </a:r>
            <a:r>
              <a:rPr lang="en-GB" sz="2700" dirty="0" smtClean="0"/>
              <a:t>2006</a:t>
            </a:r>
            <a:r>
              <a:rPr lang="en-GB" sz="2700" dirty="0"/>
              <a:t>):</a:t>
            </a:r>
          </a:p>
          <a:p>
            <a:pPr marL="342900" indent="-342900">
              <a:spcBef>
                <a:spcPct val="20000"/>
              </a:spcBef>
            </a:pPr>
            <a:endParaRPr lang="en-GB" dirty="0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0" y="106363"/>
            <a:ext cx="9144000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1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Когда можно начать применять </a:t>
            </a:r>
            <a:r>
              <a:rPr lang="en-GB" sz="31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 </a:t>
            </a:r>
            <a:r>
              <a:rPr lang="ru-RU" sz="31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маркировку</a:t>
            </a:r>
            <a:r>
              <a:rPr lang="en-GB" sz="3100" b="1" dirty="0" smtClean="0">
                <a:solidFill>
                  <a:srgbClr val="008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en-GB" sz="3100" b="1" dirty="0">
              <a:solidFill>
                <a:srgbClr val="4BBB8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32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133162"/>
              </p:ext>
            </p:extLst>
          </p:nvPr>
        </p:nvGraphicFramePr>
        <p:xfrm>
          <a:off x="304800" y="1887538"/>
          <a:ext cx="8394700" cy="369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9" name="Document" r:id="rId4" imgW="6845300" imgH="3022600" progId="Word.Document.8">
                  <p:embed/>
                </p:oleObj>
              </mc:Choice>
              <mc:Fallback>
                <p:oleObj name="Document" r:id="rId4" imgW="6845300" imgH="3022600" progId="Word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87538"/>
                        <a:ext cx="8394700" cy="369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441325" y="5363170"/>
            <a:ext cx="7864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700" dirty="0"/>
              <a:t>Pilkington </a:t>
            </a:r>
            <a:r>
              <a:rPr lang="ru-RU" sz="2700" dirty="0" smtClean="0"/>
              <a:t>начал применять</a:t>
            </a:r>
            <a:r>
              <a:rPr lang="en-GB" sz="2700" dirty="0" smtClean="0"/>
              <a:t> </a:t>
            </a:r>
            <a:r>
              <a:rPr lang="en-GB" sz="2700" dirty="0"/>
              <a:t>CE </a:t>
            </a:r>
            <a:r>
              <a:rPr lang="ru-RU" sz="2700" dirty="0" smtClean="0"/>
              <a:t>маркировку</a:t>
            </a:r>
            <a:r>
              <a:rPr lang="en-GB" sz="2700" dirty="0" smtClean="0"/>
              <a:t> </a:t>
            </a:r>
            <a:r>
              <a:rPr lang="ru-RU" sz="2700" dirty="0" smtClean="0"/>
              <a:t>для указанных выше продуктов</a:t>
            </a:r>
            <a:r>
              <a:rPr lang="en-GB" sz="2700" dirty="0" smtClean="0"/>
              <a:t> </a:t>
            </a:r>
            <a:r>
              <a:rPr lang="ru-RU" sz="2700" dirty="0" smtClean="0"/>
              <a:t>с сентября</a:t>
            </a:r>
            <a:r>
              <a:rPr lang="en-GB" sz="2700" dirty="0" smtClean="0"/>
              <a:t> </a:t>
            </a:r>
            <a:r>
              <a:rPr lang="en-GB" sz="2700" dirty="0"/>
              <a:t>2005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2874</TotalTime>
  <Words>1189</Words>
  <Application>Microsoft Macintosh PowerPoint</Application>
  <PresentationFormat>On-screen Show (4:3)</PresentationFormat>
  <Paragraphs>211</Paragraphs>
  <Slides>26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Default Design</vt:lpstr>
      <vt:lpstr>Microsoft Word 97 - 2004 Document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Pilkington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Standard Build</dc:creator>
  <cp:lastModifiedBy>Anton</cp:lastModifiedBy>
  <cp:revision>227</cp:revision>
  <cp:lastPrinted>2005-06-30T13:45:57Z</cp:lastPrinted>
  <dcterms:created xsi:type="dcterms:W3CDTF">2001-12-19T11:52:41Z</dcterms:created>
  <dcterms:modified xsi:type="dcterms:W3CDTF">2016-01-25T19:57:12Z</dcterms:modified>
</cp:coreProperties>
</file>